
<file path=[Content_Types].xml><?xml version="1.0" encoding="utf-8"?>
<Types xmlns="http://schemas.openxmlformats.org/package/2006/content-types">
  <Default Extension="bin" ContentType="application/vnd.ms-office.activeX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ctiveX/activeX1.xml" ContentType="application/vnd.ms-office.activeX+xml"/>
  <Override PartName="/ppt/media/image27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929" r:id="rId4"/>
  </p:sldMasterIdLst>
  <p:notesMasterIdLst>
    <p:notesMasterId r:id="rId143"/>
  </p:notesMasterIdLst>
  <p:handoutMasterIdLst>
    <p:handoutMasterId r:id="rId144"/>
  </p:handoutMasterIdLst>
  <p:sldIdLst>
    <p:sldId id="256" r:id="rId5"/>
    <p:sldId id="269" r:id="rId6"/>
    <p:sldId id="277" r:id="rId7"/>
    <p:sldId id="270" r:id="rId8"/>
    <p:sldId id="271" r:id="rId9"/>
    <p:sldId id="272" r:id="rId10"/>
    <p:sldId id="273" r:id="rId11"/>
    <p:sldId id="275" r:id="rId12"/>
    <p:sldId id="276" r:id="rId13"/>
    <p:sldId id="278" r:id="rId14"/>
    <p:sldId id="279" r:id="rId15"/>
    <p:sldId id="274" r:id="rId16"/>
    <p:sldId id="281" r:id="rId17"/>
    <p:sldId id="289" r:id="rId18"/>
    <p:sldId id="280" r:id="rId19"/>
    <p:sldId id="286" r:id="rId20"/>
    <p:sldId id="284" r:id="rId21"/>
    <p:sldId id="285" r:id="rId22"/>
    <p:sldId id="295" r:id="rId23"/>
    <p:sldId id="290" r:id="rId24"/>
    <p:sldId id="293" r:id="rId25"/>
    <p:sldId id="288" r:id="rId26"/>
    <p:sldId id="301" r:id="rId27"/>
    <p:sldId id="300" r:id="rId28"/>
    <p:sldId id="306" r:id="rId29"/>
    <p:sldId id="305" r:id="rId30"/>
    <p:sldId id="298" r:id="rId31"/>
    <p:sldId id="307" r:id="rId32"/>
    <p:sldId id="309" r:id="rId33"/>
    <p:sldId id="310" r:id="rId34"/>
    <p:sldId id="308" r:id="rId35"/>
    <p:sldId id="324" r:id="rId36"/>
    <p:sldId id="311" r:id="rId37"/>
    <p:sldId id="326" r:id="rId38"/>
    <p:sldId id="316" r:id="rId39"/>
    <p:sldId id="327" r:id="rId40"/>
    <p:sldId id="328" r:id="rId41"/>
    <p:sldId id="329" r:id="rId42"/>
    <p:sldId id="332" r:id="rId43"/>
    <p:sldId id="331" r:id="rId44"/>
    <p:sldId id="330" r:id="rId45"/>
    <p:sldId id="333" r:id="rId46"/>
    <p:sldId id="335" r:id="rId47"/>
    <p:sldId id="315" r:id="rId48"/>
    <p:sldId id="321" r:id="rId49"/>
    <p:sldId id="320" r:id="rId50"/>
    <p:sldId id="325" r:id="rId51"/>
    <p:sldId id="322" r:id="rId52"/>
    <p:sldId id="319" r:id="rId53"/>
    <p:sldId id="343" r:id="rId54"/>
    <p:sldId id="323" r:id="rId55"/>
    <p:sldId id="336" r:id="rId56"/>
    <p:sldId id="337" r:id="rId57"/>
    <p:sldId id="338" r:id="rId58"/>
    <p:sldId id="344" r:id="rId59"/>
    <p:sldId id="339" r:id="rId60"/>
    <p:sldId id="340" r:id="rId61"/>
    <p:sldId id="341" r:id="rId62"/>
    <p:sldId id="342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6" r:id="rId73"/>
    <p:sldId id="354" r:id="rId74"/>
    <p:sldId id="357" r:id="rId75"/>
    <p:sldId id="358" r:id="rId76"/>
    <p:sldId id="355" r:id="rId77"/>
    <p:sldId id="359" r:id="rId78"/>
    <p:sldId id="360" r:id="rId79"/>
    <p:sldId id="362" r:id="rId80"/>
    <p:sldId id="302" r:id="rId81"/>
    <p:sldId id="361" r:id="rId82"/>
    <p:sldId id="291" r:id="rId83"/>
    <p:sldId id="363" r:id="rId84"/>
    <p:sldId id="364" r:id="rId85"/>
    <p:sldId id="292" r:id="rId86"/>
    <p:sldId id="296" r:id="rId87"/>
    <p:sldId id="303" r:id="rId88"/>
    <p:sldId id="299" r:id="rId89"/>
    <p:sldId id="365" r:id="rId90"/>
    <p:sldId id="366" r:id="rId91"/>
    <p:sldId id="367" r:id="rId92"/>
    <p:sldId id="368" r:id="rId93"/>
    <p:sldId id="372" r:id="rId94"/>
    <p:sldId id="374" r:id="rId95"/>
    <p:sldId id="373" r:id="rId96"/>
    <p:sldId id="375" r:id="rId97"/>
    <p:sldId id="376" r:id="rId98"/>
    <p:sldId id="377" r:id="rId99"/>
    <p:sldId id="378" r:id="rId100"/>
    <p:sldId id="379" r:id="rId101"/>
    <p:sldId id="380" r:id="rId102"/>
    <p:sldId id="381" r:id="rId103"/>
    <p:sldId id="383" r:id="rId104"/>
    <p:sldId id="370" r:id="rId105"/>
    <p:sldId id="369" r:id="rId106"/>
    <p:sldId id="382" r:id="rId107"/>
    <p:sldId id="384" r:id="rId108"/>
    <p:sldId id="385" r:id="rId109"/>
    <p:sldId id="386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406" r:id="rId119"/>
    <p:sldId id="402" r:id="rId120"/>
    <p:sldId id="403" r:id="rId121"/>
    <p:sldId id="395" r:id="rId122"/>
    <p:sldId id="404" r:id="rId123"/>
    <p:sldId id="397" r:id="rId124"/>
    <p:sldId id="398" r:id="rId125"/>
    <p:sldId id="401" r:id="rId126"/>
    <p:sldId id="399" r:id="rId127"/>
    <p:sldId id="400" r:id="rId128"/>
    <p:sldId id="405" r:id="rId129"/>
    <p:sldId id="408" r:id="rId130"/>
    <p:sldId id="409" r:id="rId131"/>
    <p:sldId id="410" r:id="rId132"/>
    <p:sldId id="411" r:id="rId133"/>
    <p:sldId id="412" r:id="rId134"/>
    <p:sldId id="413" r:id="rId135"/>
    <p:sldId id="414" r:id="rId136"/>
    <p:sldId id="419" r:id="rId137"/>
    <p:sldId id="407" r:id="rId138"/>
    <p:sldId id="416" r:id="rId139"/>
    <p:sldId id="417" r:id="rId140"/>
    <p:sldId id="418" r:id="rId141"/>
    <p:sldId id="267" r:id="rId1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tableStyles" Target="tableStyles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notesMaster" Target="notesMasters/notesMaster1.xml"/><Relationship Id="rId14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handoutMaster" Target="handoutMasters/handoutMaster1.xml"/><Relationship Id="rId90" Type="http://schemas.openxmlformats.org/officeDocument/2006/relationships/slide" Target="slides/slide86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4C599241-6926-101B-9992-00000B65C6F9}" ax:persistence="persistStorage" r:id="rId1"/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047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0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58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9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65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4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7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34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15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8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38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01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46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9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03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41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95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3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96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88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795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192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4809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101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516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1579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820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39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51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01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2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16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344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7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756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40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09A250-FF31-4206-8172-F9D3106AACB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1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axenter.com/jax-awards-2015" TargetMode="Externa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hyperlink" Target="https://hub.docker.com/repository/docker/jay1820/collegesite/genera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6.xml"/><Relationship Id="rId1" Type="http://schemas.openxmlformats.org/officeDocument/2006/relationships/control" Target="../activeX/activeX1.xml"/><Relationship Id="rId6" Type="http://schemas.openxmlformats.org/officeDocument/2006/relationships/image" Target="../media/image30.w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6589020" y="14296310"/>
            <a:ext cx="1357245" cy="80718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07949" y="3947886"/>
            <a:ext cx="5084979" cy="2394631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/>
              <a:t>Presented by:</a:t>
            </a:r>
          </a:p>
          <a:p>
            <a:r>
              <a:rPr lang="en-IN" sz="2800" dirty="0"/>
              <a:t>MA067 </a:t>
            </a:r>
          </a:p>
          <a:p>
            <a:r>
              <a:rPr lang="en-IN" sz="2800" dirty="0"/>
              <a:t>TANK RAJNIKUMAR</a:t>
            </a:r>
          </a:p>
          <a:p>
            <a:r>
              <a:rPr lang="en-IN" sz="2800" dirty="0"/>
              <a:t>MA075 </a:t>
            </a:r>
          </a:p>
          <a:p>
            <a:r>
              <a:rPr lang="en-IN" sz="2800" dirty="0"/>
              <a:t>VALAKI JAYMIN</a:t>
            </a:r>
            <a:endParaRPr lang="en-US" sz="2800" dirty="0"/>
          </a:p>
        </p:txBody>
      </p:sp>
      <p:pic>
        <p:nvPicPr>
          <p:cNvPr id="1028" name="Picture 4" descr="What's the font of the Kubernetes logo? - Graphic Desig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06" y="1345746"/>
            <a:ext cx="6059693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042" y="1345746"/>
            <a:ext cx="4242187" cy="411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 OF VIRTUAL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NEED SPECIFIC CPU AND RAM ALLOCATION FOR DIFFERENT APPLICATION SO IT CAN MAKE SYSTEM SLOWER.</a:t>
            </a:r>
          </a:p>
          <a:p>
            <a:r>
              <a:rPr lang="en-IN" dirty="0"/>
              <a:t>IT CAN NOT SOLVE LATEST PROBLEM OF MODULE SHARING FROM ONE PC TO OTHER (FRIEND’S PC).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69" y="4358538"/>
            <a:ext cx="1434277" cy="17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9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1)Let’s download Kubectl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The Kubernetes command-line tool, kubectl, allows you to run commands against Kubernetes clusters.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You can use kubectl to deploy applications, inspect and manage cluster resources, and view logs.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53683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704850"/>
            <a:ext cx="9867899" cy="5314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94579" y="3493827"/>
            <a:ext cx="1433015" cy="232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325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732" b="4477"/>
          <a:stretch/>
        </p:blipFill>
        <p:spPr>
          <a:xfrm>
            <a:off x="914401" y="857250"/>
            <a:ext cx="10209174" cy="4857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33725" y="4314825"/>
            <a:ext cx="178117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689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E433-F1D0-4605-A468-C2CFD258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8E473-BA73-49A4-996F-3A26E830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600" b="1" dirty="0"/>
              <a:t>Cluster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b="1" dirty="0"/>
              <a:t>Deployments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600" b="1" dirty="0"/>
              <a:t>Daemonsets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2714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1) Cluster Management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93402-1B17-4C8D-917E-73D3660D9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44"/>
          <a:stretch/>
        </p:blipFill>
        <p:spPr>
          <a:xfrm>
            <a:off x="1541929" y="2285999"/>
            <a:ext cx="9601196" cy="33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3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1) Cluster Management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93402-1B17-4C8D-917E-73D3660D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8" b="958"/>
          <a:stretch/>
        </p:blipFill>
        <p:spPr>
          <a:xfrm>
            <a:off x="1295401" y="2205317"/>
            <a:ext cx="9601196" cy="33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221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1) Cluster Management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AA4B0-DEA5-41A4-9502-69301C609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325" t="-16565" r="-12079" b="16565"/>
          <a:stretch/>
        </p:blipFill>
        <p:spPr>
          <a:xfrm>
            <a:off x="0" y="1345475"/>
            <a:ext cx="12192000" cy="41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18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Daemonsets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D845B-82CD-49B1-AF30-0460CAF3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6" y="2048606"/>
            <a:ext cx="5531224" cy="4197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708D7-F18F-46DD-AE34-24A89C67ECFC}"/>
              </a:ext>
            </a:extLst>
          </p:cNvPr>
          <p:cNvSpPr txBox="1"/>
          <p:nvPr/>
        </p:nvSpPr>
        <p:spPr>
          <a:xfrm>
            <a:off x="6840071" y="2794325"/>
            <a:ext cx="37831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 </a:t>
            </a:r>
            <a:r>
              <a:rPr lang="en-US" b="1" dirty="0" err="1"/>
              <a:t>DaemonSet</a:t>
            </a:r>
            <a:r>
              <a:rPr lang="en-US" b="1" dirty="0"/>
              <a:t> ensures that all (or some) Nodes run a copy of a Pod. As nodes are added to the cluster, Pods are added to them.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As nodes are removed from the cluster, those Pods are garbage collected.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Deleting a </a:t>
            </a:r>
            <a:r>
              <a:rPr lang="en-US" b="1" dirty="0" err="1"/>
              <a:t>DaemonSet</a:t>
            </a:r>
            <a:r>
              <a:rPr lang="en-US" b="1" dirty="0"/>
              <a:t> will clean up the Pods it created.</a:t>
            </a:r>
          </a:p>
        </p:txBody>
      </p:sp>
    </p:spTree>
    <p:extLst>
      <p:ext uri="{BB962C8B-B14F-4D97-AF65-F5344CB8AC3E}">
        <p14:creationId xmlns:p14="http://schemas.microsoft.com/office/powerpoint/2010/main" val="12793030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Daemonsets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E01F-CC3E-4881-A026-C5B53BF58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76" t="18308" r="41470" b="4831"/>
          <a:stretch/>
        </p:blipFill>
        <p:spPr>
          <a:xfrm>
            <a:off x="718457" y="2155371"/>
            <a:ext cx="10459616" cy="385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733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Daemonsets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E01F-CC3E-4881-A026-C5B53BF5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1" r="2141"/>
          <a:stretch/>
        </p:blipFill>
        <p:spPr>
          <a:xfrm>
            <a:off x="718457" y="2155371"/>
            <a:ext cx="10459616" cy="385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0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dirty="0"/>
              <a:t>CONTAINERS – MICRO SERVISE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are an excellent example of micro services architecture as they allow businesses to focus on developing services without worrying about dependencies</a:t>
            </a:r>
            <a:endParaRPr lang="en-IN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62" y="3632322"/>
            <a:ext cx="604031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896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Daemonsets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E01F-CC3E-4881-A026-C5B53BF5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3" b="1763"/>
          <a:stretch/>
        </p:blipFill>
        <p:spPr>
          <a:xfrm>
            <a:off x="718457" y="2155371"/>
            <a:ext cx="10459616" cy="385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805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06" y="690282"/>
            <a:ext cx="9704292" cy="1595717"/>
          </a:xfrm>
        </p:spPr>
        <p:txBody>
          <a:bodyPr>
            <a:normAutofit fontScale="90000"/>
          </a:bodyPr>
          <a:lstStyle/>
          <a:p>
            <a:r>
              <a:rPr lang="en-US" dirty="0"/>
              <a:t>3)Deployment : </a:t>
            </a:r>
            <a:r>
              <a:rPr lang="en-US" sz="2700" dirty="0"/>
              <a:t>A Kubernetes Deployment tells Kubernetes how to create or modify instances of the pods that hold a containerized application.</a:t>
            </a:r>
            <a:br>
              <a:rPr lang="en-US" sz="2700" dirty="0"/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3B27D-7826-4328-82D1-0C91CC6D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06" y="1891645"/>
            <a:ext cx="10085294" cy="43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772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3) Deployments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E01F-CC3E-4881-A026-C5B53BF5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3" b="1763"/>
          <a:stretch/>
        </p:blipFill>
        <p:spPr>
          <a:xfrm>
            <a:off x="718457" y="2155371"/>
            <a:ext cx="10459616" cy="3851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062D7F-DF67-46C8-9235-260AD5D23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1" y="1814260"/>
            <a:ext cx="11248095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498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3) Deployments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E01F-CC3E-4881-A026-C5B53BF5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3" b="1763"/>
          <a:stretch/>
        </p:blipFill>
        <p:spPr>
          <a:xfrm>
            <a:off x="718457" y="2155371"/>
            <a:ext cx="10459616" cy="3851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062D7F-DF67-46C8-9235-260AD5D237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1951" y="2070874"/>
            <a:ext cx="11248095" cy="36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737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AGENDA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71306"/>
          </a:xfrm>
        </p:spPr>
        <p:txBody>
          <a:bodyPr>
            <a:normAutofit/>
          </a:bodyPr>
          <a:lstStyle/>
          <a:p>
            <a:r>
              <a:rPr lang="en-IN" sz="2800" dirty="0"/>
              <a:t>Deployment Minikube and kubectl</a:t>
            </a:r>
          </a:p>
          <a:p>
            <a:r>
              <a:rPr lang="en-IN" sz="2800" dirty="0"/>
              <a:t>Deploy web page.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73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STEPS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Install Minikube , kubectl and docker 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Start Minikube using command 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b="1" dirty="0"/>
              <a:t>Create docker image and pods </a:t>
            </a:r>
          </a:p>
          <a:p>
            <a:pPr marL="514350" indent="-514350">
              <a:buFont typeface="+mj-lt"/>
              <a:buAutoNum type="arabicPeriod"/>
            </a:pPr>
            <a:r>
              <a:rPr lang="en-IN" b="1" dirty="0"/>
              <a:t>Deploy  on docker site and on Minikube dashboard(local host)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222089-DDF3-2DF3-77F6-36487BF6A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068"/>
          <a:stretch/>
        </p:blipFill>
        <p:spPr>
          <a:xfrm>
            <a:off x="1468365" y="909167"/>
            <a:ext cx="9542142" cy="2192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29296-ED79-FF1A-14BA-60158E5DD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899649"/>
            <a:ext cx="10668000" cy="2049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657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2" y="636494"/>
            <a:ext cx="9601196" cy="1649505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dirty="0"/>
              <a:t>What we want to deploy ?</a:t>
            </a:r>
            <a:br>
              <a:rPr lang="en-IN" dirty="0"/>
            </a:br>
            <a:r>
              <a:rPr lang="en-IN" sz="2200" b="1" dirty="0"/>
              <a:t>We can deploy html web site to the Minikube dashboard  and docker. </a:t>
            </a:r>
            <a:br>
              <a:rPr lang="en-IN" sz="2200" b="1" dirty="0"/>
            </a:br>
            <a:endParaRPr lang="en-US" sz="2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713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6FBCB-0AEC-6422-3F84-63757C74C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33918"/>
            <a:ext cx="9601195" cy="36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0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Start </a:t>
            </a:r>
            <a:r>
              <a:rPr lang="en-US" dirty="0"/>
              <a:t>cluster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96100" y="1558747"/>
            <a:ext cx="2703393" cy="827713"/>
          </a:xfrm>
        </p:spPr>
        <p:txBody>
          <a:bodyPr>
            <a:normAutofit/>
          </a:bodyPr>
          <a:lstStyle/>
          <a:p>
            <a:r>
              <a:rPr lang="en-IN" sz="2800" dirty="0"/>
              <a:t>Minikube start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A611B-17E2-95AE-E22B-C0CD75C32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4" r="51443" b="54358"/>
          <a:stretch/>
        </p:blipFill>
        <p:spPr>
          <a:xfrm>
            <a:off x="1398494" y="2178792"/>
            <a:ext cx="9726706" cy="418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9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File we want for a deployment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713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Source code files (index file , read me file ) – </a:t>
            </a:r>
            <a:r>
              <a:rPr lang="en-IN" sz="2800" b="1" dirty="0"/>
              <a:t>our project file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Python (webapp.py) file to connect to the server.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Docker image file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Jason file or Yaml file 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Problem with 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6234466" cy="3310128"/>
          </a:xfrm>
        </p:spPr>
        <p:txBody>
          <a:bodyPr/>
          <a:lstStyle/>
          <a:p>
            <a:r>
              <a:rPr lang="en-US" dirty="0"/>
              <a:t>In 2009 Netflix faced growing pains</a:t>
            </a:r>
          </a:p>
          <a:p>
            <a:r>
              <a:rPr lang="en-US" dirty="0"/>
              <a:t>infrastructure couldn’t keep up with the demand</a:t>
            </a:r>
          </a:p>
          <a:p>
            <a:r>
              <a:rPr lang="en-US" dirty="0"/>
              <a:t>private data centers to a public cloud</a:t>
            </a:r>
          </a:p>
          <a:p>
            <a:r>
              <a:rPr lang="en-US" u="sng" dirty="0">
                <a:hlinkClick r:id="rId2"/>
              </a:rPr>
              <a:t>2015 JAX Special Jury award</a:t>
            </a:r>
            <a:endParaRPr lang="en-US" u="sng" dirty="0"/>
          </a:p>
          <a:p>
            <a:r>
              <a:rPr lang="en-US" dirty="0"/>
              <a:t>Today, Netflix has more than a thousand micro-services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4" y="2560320"/>
            <a:ext cx="3363683" cy="3622766"/>
          </a:xfrm>
        </p:spPr>
      </p:pic>
    </p:spTree>
    <p:extLst>
      <p:ext uri="{BB962C8B-B14F-4D97-AF65-F5344CB8AC3E}">
        <p14:creationId xmlns:p14="http://schemas.microsoft.com/office/powerpoint/2010/main" val="29118654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86F7-AB6E-FBB8-8007-7EAF1DE2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Webapp.py file for  a connect to the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0BFEC-7166-361C-7C78-FB4350CAA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252" r="59181" b="49549"/>
          <a:stretch/>
        </p:blipFill>
        <p:spPr>
          <a:xfrm>
            <a:off x="1439783" y="2246001"/>
            <a:ext cx="8600143" cy="4138236"/>
          </a:xfrm>
        </p:spPr>
      </p:pic>
    </p:spTree>
    <p:extLst>
      <p:ext uri="{BB962C8B-B14F-4D97-AF65-F5344CB8AC3E}">
        <p14:creationId xmlns:p14="http://schemas.microsoft.com/office/powerpoint/2010/main" val="20733876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B7EC-A902-5469-73E4-AC78FF33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webapp.py file is working or not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2C0F38-C716-8743-473F-8D99AEE3E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978" r="70977" b="23341"/>
          <a:stretch/>
        </p:blipFill>
        <p:spPr>
          <a:xfrm>
            <a:off x="1954306" y="2660366"/>
            <a:ext cx="8283388" cy="2388276"/>
          </a:xfrm>
        </p:spPr>
      </p:pic>
    </p:spTree>
    <p:extLst>
      <p:ext uri="{BB962C8B-B14F-4D97-AF65-F5344CB8AC3E}">
        <p14:creationId xmlns:p14="http://schemas.microsoft.com/office/powerpoint/2010/main" val="23872285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STEPS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Install Minikube , kubectl and docker 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Start Minikube using command 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000" b="1" dirty="0"/>
              <a:t>Create docker image and pods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b="1" dirty="0"/>
              <a:t>Deploy  on docker site and on Minikube dashboard(local host)</a:t>
            </a:r>
          </a:p>
          <a:p>
            <a:pPr marL="514350" indent="-514350">
              <a:buFont typeface="+mj-lt"/>
              <a:buAutoNum type="arabicPeriod"/>
            </a:pPr>
            <a:endParaRPr lang="en-IN" sz="3600" dirty="0"/>
          </a:p>
          <a:p>
            <a:pPr marL="514350" indent="-514350">
              <a:buFont typeface="+mj-lt"/>
              <a:buAutoNum type="arabicPeriod"/>
            </a:pPr>
            <a:endParaRPr lang="en-IN" sz="3600" dirty="0"/>
          </a:p>
          <a:p>
            <a:pPr marL="0" indent="0">
              <a:buNone/>
            </a:pPr>
            <a:endParaRPr lang="en-IN" sz="3200" b="1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92AD-DDEE-FDD2-839D-B1E4B319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72E22-EA0B-0C57-E027-D3072E685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400" r="46200" b="44957"/>
          <a:stretch/>
        </p:blipFill>
        <p:spPr>
          <a:xfrm>
            <a:off x="1550894" y="2563906"/>
            <a:ext cx="9834282" cy="3137647"/>
          </a:xfrm>
        </p:spPr>
      </p:pic>
    </p:spTree>
    <p:extLst>
      <p:ext uri="{BB962C8B-B14F-4D97-AF65-F5344CB8AC3E}">
        <p14:creationId xmlns:p14="http://schemas.microsoft.com/office/powerpoint/2010/main" val="29667658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3E44-436A-D49D-69D2-E036C0534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4424"/>
            <a:ext cx="9601196" cy="735105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/>
              <a:t>Use command docker build to create a docker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BCBFB-AE0D-87E1-1F55-04D41E97A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860" r="33738" b="5793"/>
          <a:stretch/>
        </p:blipFill>
        <p:spPr>
          <a:xfrm>
            <a:off x="1295402" y="1506071"/>
            <a:ext cx="10057741" cy="4554069"/>
          </a:xfrm>
        </p:spPr>
      </p:pic>
    </p:spTree>
    <p:extLst>
      <p:ext uri="{BB962C8B-B14F-4D97-AF65-F5344CB8AC3E}">
        <p14:creationId xmlns:p14="http://schemas.microsoft.com/office/powerpoint/2010/main" val="38516370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Create pod Using Json/Yaml file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CE17B-D0C1-F644-8FB4-B92004E43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1899215"/>
            <a:ext cx="10322857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Check our pod is created or not using command</a:t>
            </a:r>
            <a:br>
              <a:rPr lang="en-IN" sz="3600" dirty="0"/>
            </a:b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149F9-5A07-A474-EFB7-B7E0362E99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454"/>
          <a:stretch/>
        </p:blipFill>
        <p:spPr>
          <a:xfrm>
            <a:off x="1051018" y="2248434"/>
            <a:ext cx="10145899" cy="1180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78A4BB-0D99-7F3D-CB83-498FAE9E5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1" y="3875030"/>
            <a:ext cx="9901515" cy="14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8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STEPS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Install Minikube , kubectl and docker 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Start Minikube using command 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b="1" dirty="0"/>
              <a:t>Create docker image and pods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b="1" dirty="0"/>
              <a:t>Deploy on  docker   site</a:t>
            </a:r>
          </a:p>
          <a:p>
            <a:pPr marL="2057400" lvl="4" indent="-342900">
              <a:buFont typeface="Wingdings" panose="05000000000000000000" pitchFamily="2" charset="2"/>
              <a:buChar char="§"/>
            </a:pPr>
            <a:r>
              <a:rPr lang="en-IN" sz="2400" b="1" dirty="0"/>
              <a:t>Login into docker</a:t>
            </a:r>
          </a:p>
          <a:p>
            <a:pPr marL="2057400" lvl="4" indent="-342900">
              <a:buFont typeface="Wingdings" panose="05000000000000000000" pitchFamily="2" charset="2"/>
              <a:buChar char="§"/>
            </a:pPr>
            <a:r>
              <a:rPr lang="en-IN" sz="2400" b="1" dirty="0"/>
              <a:t>Push docker image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3200" b="1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1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Login into docker site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9EE6D2-6628-2B7C-7CBF-E6D6DC0F9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42" y="2610720"/>
            <a:ext cx="10752752" cy="32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1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Push  image into docker site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r>
              <a:rPr lang="en-IN" sz="2000" b="1" dirty="0"/>
              <a:t>Push our image on </a:t>
            </a:r>
            <a:r>
              <a:rPr lang="en-IN" sz="2000" b="1" dirty="0">
                <a:hlinkClick r:id="rId4"/>
              </a:rPr>
              <a:t>https://hub.docker.com/repository/docker/jay1820/collegesite/general</a:t>
            </a:r>
            <a:endParaRPr lang="en-IN" sz="2000" b="1" dirty="0"/>
          </a:p>
          <a:p>
            <a:r>
              <a:rPr lang="en-IN" sz="2000" b="1" dirty="0"/>
              <a:t>Create docker repository for a project</a:t>
            </a:r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EE48A-14FD-8E98-4EF1-D8E3D8A90C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850"/>
          <a:stretch/>
        </p:blipFill>
        <p:spPr>
          <a:xfrm>
            <a:off x="1147045" y="3877945"/>
            <a:ext cx="10059272" cy="24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1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AGENDA </a:t>
            </a:r>
            <a:br>
              <a:rPr lang="en-IN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71306"/>
          </a:xfrm>
        </p:spPr>
        <p:txBody>
          <a:bodyPr>
            <a:normAutofit lnSpcReduction="10000"/>
          </a:bodyPr>
          <a:lstStyle/>
          <a:p>
            <a:r>
              <a:rPr lang="en-IN" dirty="0"/>
              <a:t>Answer of Previous question?</a:t>
            </a:r>
          </a:p>
          <a:p>
            <a:r>
              <a:rPr lang="en-IN" dirty="0"/>
              <a:t>What is containerization?</a:t>
            </a:r>
          </a:p>
          <a:p>
            <a:r>
              <a:rPr lang="en-IN" dirty="0"/>
              <a:t>Virtualization vs Containerization</a:t>
            </a:r>
          </a:p>
          <a:p>
            <a:r>
              <a:rPr lang="en-IN" dirty="0"/>
              <a:t>Feature of containerization</a:t>
            </a:r>
          </a:p>
          <a:p>
            <a:r>
              <a:rPr lang="en-IN" dirty="0"/>
              <a:t> Different Vendors </a:t>
            </a:r>
          </a:p>
          <a:p>
            <a:r>
              <a:rPr lang="en-IN" dirty="0"/>
              <a:t>Docker vs Kubernetes</a:t>
            </a:r>
          </a:p>
          <a:p>
            <a:r>
              <a:rPr lang="en-IN" dirty="0"/>
              <a:t>Architecture of Kubernetes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722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	Push docker image on docker site</a:t>
            </a:r>
            <a:br>
              <a:rPr lang="en-IN" sz="3600" dirty="0"/>
            </a:b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F388F-49F8-744B-4A3F-9C70030C8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49" y="2610720"/>
            <a:ext cx="9342930" cy="32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b="1" dirty="0"/>
              <a:t>	Push docker image on docker site</a:t>
            </a:r>
            <a:br>
              <a:rPr lang="en-IN" sz="3600" b="1" dirty="0"/>
            </a:br>
            <a:endParaRPr lang="en-US" sz="36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C2F18-127C-7EBA-2A16-CAD88E838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03" t="-9223" r="2603" b="14386"/>
          <a:stretch/>
        </p:blipFill>
        <p:spPr>
          <a:xfrm>
            <a:off x="453539" y="1467272"/>
            <a:ext cx="10747860" cy="44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b="1" dirty="0"/>
              <a:t>	Pull docker image from other account pc</a:t>
            </a:r>
            <a:br>
              <a:rPr lang="en-IN" sz="3600" b="1" dirty="0"/>
            </a:br>
            <a:endParaRPr lang="en-US" sz="36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7CC22-0ECF-D3FD-1D2B-432640212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34" y="2285999"/>
            <a:ext cx="10453000" cy="330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6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STEPS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6083" y="2610720"/>
            <a:ext cx="9601196" cy="35713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800" dirty="0"/>
              <a:t>Install Minikube , kubectl and docker 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dirty="0"/>
              <a:t>Start Minikube using command 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b="1" dirty="0"/>
              <a:t>Create docker image and pods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b="1" dirty="0"/>
              <a:t>Deploy on  docker   site  ☑</a:t>
            </a:r>
          </a:p>
          <a:p>
            <a:pPr marL="2057400" lvl="4" indent="-342900">
              <a:buFont typeface="Wingdings" panose="05000000000000000000" pitchFamily="2" charset="2"/>
              <a:buChar char="§"/>
            </a:pPr>
            <a:r>
              <a:rPr lang="en-IN" sz="2000" b="1" dirty="0"/>
              <a:t>Login into docker   ☑</a:t>
            </a:r>
          </a:p>
          <a:p>
            <a:pPr marL="2057400" lvl="4" indent="-342900">
              <a:buFont typeface="Wingdings" panose="05000000000000000000" pitchFamily="2" charset="2"/>
              <a:buChar char="§"/>
            </a:pPr>
            <a:r>
              <a:rPr lang="en-IN" sz="2000" b="1" dirty="0"/>
              <a:t>Push docker image ☑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b="1" dirty="0"/>
              <a:t>Deploy on Minikube  dashboard localhost</a:t>
            </a:r>
          </a:p>
          <a:p>
            <a:pPr marL="514350" indent="-514350">
              <a:buFont typeface="+mj-lt"/>
              <a:buAutoNum type="arabicPeriod"/>
            </a:pPr>
            <a:endParaRPr lang="en-IN" sz="2000" b="1" dirty="0"/>
          </a:p>
          <a:p>
            <a:pPr marL="2057400" lvl="4" indent="-342900">
              <a:buFont typeface="Wingdings" panose="05000000000000000000" pitchFamily="2" charset="2"/>
              <a:buChar char="§"/>
            </a:pPr>
            <a:endParaRPr lang="en-IN" sz="1600" b="1" dirty="0"/>
          </a:p>
          <a:p>
            <a:pPr marL="2057400" lvl="4" indent="-342900">
              <a:buFont typeface="Wingdings" panose="05000000000000000000" pitchFamily="2" charset="2"/>
              <a:buChar char="§"/>
            </a:pPr>
            <a:endParaRPr lang="en-IN" sz="1600" b="1" dirty="0"/>
          </a:p>
          <a:p>
            <a:pPr marL="2057400" lvl="4" indent="-342900">
              <a:buFont typeface="Wingdings" panose="05000000000000000000" pitchFamily="2" charset="2"/>
              <a:buChar char="§"/>
            </a:pPr>
            <a:endParaRPr lang="en-IN" sz="2400" b="1" dirty="0"/>
          </a:p>
          <a:p>
            <a:pPr>
              <a:buFont typeface="Wingdings" panose="05000000000000000000" pitchFamily="2" charset="2"/>
              <a:buChar char="§"/>
            </a:pPr>
            <a:endParaRPr lang="en-IN" sz="3200" b="1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514350" indent="-514350">
              <a:buFont typeface="+mj-lt"/>
              <a:buAutoNum type="arabicPeriod"/>
            </a:pP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3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F817-6A66-0261-83ED-0D9C3E55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on  localhost Minikube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BAE4B-B603-F182-A594-B011BAAD7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282" y="4491318"/>
            <a:ext cx="9607500" cy="18646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8ABF5-EF82-77E9-9B47-232B28E7D1B4}"/>
              </a:ext>
            </a:extLst>
          </p:cNvPr>
          <p:cNvSpPr txBox="1"/>
          <p:nvPr/>
        </p:nvSpPr>
        <p:spPr>
          <a:xfrm>
            <a:off x="1452282" y="2509899"/>
            <a:ext cx="86778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STEPS:-</a:t>
            </a:r>
          </a:p>
          <a:p>
            <a:r>
              <a:rPr lang="en-IN" sz="3200" b="1" dirty="0"/>
              <a:t>1)Minikube kubectl get pods</a:t>
            </a:r>
            <a:br>
              <a:rPr lang="en-IN" sz="3200" b="1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</a:br>
            <a:r>
              <a:rPr lang="en-IN" sz="3200" b="1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2)kubectl – gets deploy http-server –o Yaml</a:t>
            </a:r>
            <a:br>
              <a:rPr lang="en-IN" sz="3200" b="1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</a:br>
            <a:r>
              <a:rPr lang="en-IN" sz="3200" b="1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3)Minikube dashboard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5458836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F817-6A66-0261-83ED-0D9C3E55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5460"/>
            <a:ext cx="9601196" cy="1039906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/>
              <a:t>2)kubectl – gets deploy http-server –o </a:t>
            </a:r>
            <a:r>
              <a:rPr lang="en-IN" b="1" dirty="0" err="1"/>
              <a:t>yaml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8ABF5-EF82-77E9-9B47-232B28E7D1B4}"/>
              </a:ext>
            </a:extLst>
          </p:cNvPr>
          <p:cNvSpPr txBox="1"/>
          <p:nvPr/>
        </p:nvSpPr>
        <p:spPr>
          <a:xfrm>
            <a:off x="1452282" y="2680447"/>
            <a:ext cx="867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876297-D102-93F6-73B8-605E02549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086849"/>
            <a:ext cx="9601196" cy="4062939"/>
          </a:xfrm>
        </p:spPr>
      </p:pic>
    </p:spTree>
    <p:extLst>
      <p:ext uri="{BB962C8B-B14F-4D97-AF65-F5344CB8AC3E}">
        <p14:creationId xmlns:p14="http://schemas.microsoft.com/office/powerpoint/2010/main" val="42712565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746315-F15A-1776-4784-50C574DC4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293" y="1156447"/>
            <a:ext cx="10049435" cy="48693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CDE16-2491-1DC6-1665-254F76031A99}"/>
              </a:ext>
            </a:extLst>
          </p:cNvPr>
          <p:cNvSpPr txBox="1"/>
          <p:nvPr/>
        </p:nvSpPr>
        <p:spPr>
          <a:xfrm>
            <a:off x="1147482" y="591671"/>
            <a:ext cx="985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3) Use command – Minikube dashboard</a:t>
            </a:r>
          </a:p>
        </p:txBody>
      </p:sp>
    </p:spTree>
    <p:extLst>
      <p:ext uri="{BB962C8B-B14F-4D97-AF65-F5344CB8AC3E}">
        <p14:creationId xmlns:p14="http://schemas.microsoft.com/office/powerpoint/2010/main" val="8015162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DCDE16-2491-1DC6-1665-254F76031A99}"/>
              </a:ext>
            </a:extLst>
          </p:cNvPr>
          <p:cNvSpPr txBox="1"/>
          <p:nvPr/>
        </p:nvSpPr>
        <p:spPr>
          <a:xfrm>
            <a:off x="1147482" y="591671"/>
            <a:ext cx="985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4)Finally run on localhost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92DAF-6B53-9EB6-CE11-74DE32949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1D214-F8BA-12F2-F135-2F42E375E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74" t="-7479" r="974" b="34328"/>
          <a:stretch/>
        </p:blipFill>
        <p:spPr>
          <a:xfrm>
            <a:off x="712692" y="1114891"/>
            <a:ext cx="10587317" cy="49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811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1943" y="758030"/>
            <a:ext cx="9609666" cy="566738"/>
          </a:xfrm>
        </p:spPr>
        <p:txBody>
          <a:bodyPr>
            <a:noAutofit/>
          </a:bodyPr>
          <a:lstStyle/>
          <a:p>
            <a:r>
              <a:rPr lang="en-IN" sz="3200" b="1" dirty="0"/>
              <a:t>DUAL BOOT VS VIRTUAL MACHINE 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6" b="11886"/>
          <a:stretch>
            <a:fillRect/>
          </a:stretch>
        </p:blipFill>
        <p:spPr>
          <a:xfrm>
            <a:off x="1025525" y="1603375"/>
            <a:ext cx="10106025" cy="4445733"/>
          </a:xfrm>
        </p:spPr>
      </p:pic>
    </p:spTree>
    <p:extLst>
      <p:ext uri="{BB962C8B-B14F-4D97-AF65-F5344CB8AC3E}">
        <p14:creationId xmlns:p14="http://schemas.microsoft.com/office/powerpoint/2010/main" val="2139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985" y="567270"/>
            <a:ext cx="9091246" cy="1112062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b="1" dirty="0"/>
              <a:t>CONTAINERIZATION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146" y="1828800"/>
            <a:ext cx="5496458" cy="43961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containers 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Containers are a form of operating system virtualization. A single container might be used to run anything from a small micro service or software process to a larger application.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a container there are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Necessary executables binary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libraries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 files.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365173"/>
            <a:ext cx="3718455" cy="243840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8" y="2092569"/>
            <a:ext cx="4818058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7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6979" y="561975"/>
            <a:ext cx="3718455" cy="1371600"/>
          </a:xfrm>
        </p:spPr>
        <p:txBody>
          <a:bodyPr>
            <a:normAutofit/>
          </a:bodyPr>
          <a:lstStyle/>
          <a:p>
            <a:r>
              <a:rPr lang="en-IN" sz="3200" b="1" dirty="0"/>
              <a:t>Virtualization vs Containerization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57225" y="2247900"/>
            <a:ext cx="4457965" cy="3933825"/>
          </a:xfrm>
          <a:gradFill>
            <a:gsLst>
              <a:gs pos="7153">
                <a:srgbClr val="F8F6F2"/>
              </a:gs>
              <a:gs pos="20794">
                <a:srgbClr val="F1EEE7"/>
              </a:gs>
              <a:gs pos="73474">
                <a:srgbClr val="DAD0BD"/>
              </a:gs>
              <a:gs pos="72949">
                <a:srgbClr val="DAD0BD"/>
              </a:gs>
              <a:gs pos="71898">
                <a:srgbClr val="DAD1BE"/>
              </a:gs>
              <a:gs pos="69796">
                <a:srgbClr val="DBD2C0"/>
              </a:gs>
              <a:gs pos="65593">
                <a:srgbClr val="DDD4C3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247775"/>
            <a:ext cx="5470525" cy="4667250"/>
          </a:xfr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04357"/>
              </p:ext>
            </p:extLst>
          </p:nvPr>
        </p:nvGraphicFramePr>
        <p:xfrm>
          <a:off x="657222" y="1846386"/>
          <a:ext cx="4547824" cy="428228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73912">
                  <a:extLst>
                    <a:ext uri="{9D8B030D-6E8A-4147-A177-3AD203B41FA5}">
                      <a16:colId xmlns:a16="http://schemas.microsoft.com/office/drawing/2014/main" val="2898124537"/>
                    </a:ext>
                  </a:extLst>
                </a:gridCol>
                <a:gridCol w="2273912">
                  <a:extLst>
                    <a:ext uri="{9D8B030D-6E8A-4147-A177-3AD203B41FA5}">
                      <a16:colId xmlns:a16="http://schemas.microsoft.com/office/drawing/2014/main" val="1877456590"/>
                    </a:ext>
                  </a:extLst>
                </a:gridCol>
              </a:tblGrid>
              <a:tr h="1195752">
                <a:tc>
                  <a:txBody>
                    <a:bodyPr/>
                    <a:lstStyle/>
                    <a:p>
                      <a:r>
                        <a:rPr lang="en-IN" sz="2000" b="0" dirty="0"/>
                        <a:t>Each</a:t>
                      </a:r>
                      <a:r>
                        <a:rPr lang="en-IN" sz="2000" b="0" baseline="0" dirty="0"/>
                        <a:t> VM runs its own Operating system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/>
                        <a:t>All</a:t>
                      </a:r>
                      <a:r>
                        <a:rPr lang="en-IN" sz="2000" b="0" baseline="0" dirty="0"/>
                        <a:t> Container Share same OS of the host system</a:t>
                      </a:r>
                      <a:endParaRPr lang="en-IN" sz="2000" b="0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110047"/>
                  </a:ext>
                </a:extLst>
              </a:tr>
              <a:tr h="777088">
                <a:tc>
                  <a:txBody>
                    <a:bodyPr/>
                    <a:lstStyle/>
                    <a:p>
                      <a:r>
                        <a:rPr lang="en-IN" sz="2000" b="0" dirty="0"/>
                        <a:t>Boot</a:t>
                      </a:r>
                      <a:r>
                        <a:rPr lang="en-IN" sz="2000" b="0" baseline="0" dirty="0"/>
                        <a:t> up time required it is in limit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Container Initiate in second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152148"/>
                  </a:ext>
                </a:extLst>
              </a:tr>
              <a:tr h="2094813">
                <a:tc>
                  <a:txBody>
                    <a:bodyPr/>
                    <a:lstStyle/>
                    <a:p>
                      <a:r>
                        <a:rPr lang="en-IN" sz="2000" b="0" dirty="0"/>
                        <a:t>It</a:t>
                      </a:r>
                      <a:r>
                        <a:rPr lang="en-IN" sz="2000" b="0" baseline="0" dirty="0"/>
                        <a:t> is </a:t>
                      </a:r>
                      <a:r>
                        <a:rPr lang="en-IN" sz="2000" b="0" dirty="0"/>
                        <a:t>Not version controlled.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Docker containers work just like GIT , allowing you to a commit changes to your Docker images  version control them.</a:t>
                      </a:r>
                      <a:endParaRPr lang="en-IN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92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8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76330"/>
          </a:xfrm>
        </p:spPr>
        <p:txBody>
          <a:bodyPr/>
          <a:lstStyle/>
          <a:p>
            <a:r>
              <a:rPr lang="en-IN" dirty="0"/>
              <a:t>Feature Of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58463"/>
            <a:ext cx="11010900" cy="4528037"/>
          </a:xfrm>
          <a:gradFill>
            <a:gsLst>
              <a:gs pos="7153">
                <a:srgbClr val="F8F6F2"/>
              </a:gs>
              <a:gs pos="20794">
                <a:srgbClr val="F1EEE7"/>
              </a:gs>
              <a:gs pos="73474">
                <a:srgbClr val="DAD0BD"/>
              </a:gs>
              <a:gs pos="72949">
                <a:srgbClr val="DAD0BD"/>
              </a:gs>
              <a:gs pos="71898">
                <a:srgbClr val="DAD1BE"/>
              </a:gs>
              <a:gs pos="69796">
                <a:srgbClr val="DBD2C0"/>
              </a:gs>
              <a:gs pos="65593">
                <a:srgbClr val="DDD4C3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FLEXIBLE</a:t>
            </a:r>
          </a:p>
          <a:p>
            <a:pPr marL="0" indent="0">
              <a:buNone/>
            </a:pPr>
            <a:r>
              <a:rPr lang="en-US" dirty="0"/>
              <a:t>No matter the complexity, the dependencies, the languages, every application can be containerized.</a:t>
            </a:r>
            <a:endParaRPr lang="en-US" b="1" dirty="0"/>
          </a:p>
          <a:p>
            <a:r>
              <a:rPr lang="en-US" b="1" dirty="0"/>
              <a:t>LIGHTWEIGHT</a:t>
            </a:r>
          </a:p>
          <a:p>
            <a:pPr marL="0" indent="0">
              <a:buNone/>
            </a:pPr>
            <a:r>
              <a:rPr lang="en-US" dirty="0"/>
              <a:t>By sharing the same kernel, they don’t consume a lot of system resources, so you save money, which is always a good thing.</a:t>
            </a:r>
            <a:endParaRPr lang="en-US" b="1" dirty="0"/>
          </a:p>
          <a:p>
            <a:r>
              <a:rPr lang="en-US" b="1" dirty="0"/>
              <a:t>Portable</a:t>
            </a:r>
          </a:p>
          <a:p>
            <a:pPr marL="0" indent="0">
              <a:buNone/>
            </a:pPr>
            <a:r>
              <a:rPr lang="en-US" dirty="0"/>
              <a:t>You can build locally, then run everywhere where Container is installed</a:t>
            </a:r>
            <a:r>
              <a:rPr lang="en-US" b="1" dirty="0"/>
              <a:t>.</a:t>
            </a:r>
          </a:p>
          <a:p>
            <a:r>
              <a:rPr lang="en-US" b="1" dirty="0"/>
              <a:t>SCALABLE</a:t>
            </a:r>
          </a:p>
          <a:p>
            <a:pPr marL="0" indent="0">
              <a:buNone/>
            </a:pPr>
            <a:r>
              <a:rPr lang="en-US" dirty="0"/>
              <a:t>Indeed you can easily increase/decrease/automatically distribute containers replicas.</a:t>
            </a:r>
          </a:p>
          <a:p>
            <a:pPr marL="0" indent="0">
              <a:buNone/>
            </a:pPr>
            <a:r>
              <a:rPr lang="en-US" dirty="0"/>
              <a:t>You can also use an  tool, like Docker Swarm, or Kubernetes.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27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VENDORS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10 Tech Companies Embracing Container Technology</a:t>
            </a:r>
          </a:p>
          <a:p>
            <a:pPr marL="457200" indent="-457200">
              <a:buFont typeface="+mj-lt"/>
              <a:buAutoNum type="arabicParenR"/>
            </a:pPr>
            <a:r>
              <a:rPr lang="en-US" b="1" dirty="0"/>
              <a:t>DOCKER</a:t>
            </a:r>
          </a:p>
          <a:p>
            <a:pPr marL="457200" indent="-457200">
              <a:buFont typeface="+mj-lt"/>
              <a:buAutoNum type="arabicParenR"/>
            </a:pPr>
            <a:r>
              <a:rPr lang="en-US" b="1" dirty="0"/>
              <a:t>KUBERNETS</a:t>
            </a:r>
          </a:p>
          <a:p>
            <a:pPr marL="457200" indent="-457200">
              <a:buFont typeface="+mj-lt"/>
              <a:buAutoNum type="arabicParenR"/>
            </a:pPr>
            <a:r>
              <a:rPr lang="en-IN" b="1" dirty="0"/>
              <a:t>AMAZON WEB SERVICES</a:t>
            </a:r>
          </a:p>
          <a:p>
            <a:pPr marL="457200" indent="-457200">
              <a:buFont typeface="+mj-lt"/>
              <a:buAutoNum type="arabicParenR"/>
            </a:pPr>
            <a:r>
              <a:rPr lang="en-IN" b="1" dirty="0"/>
              <a:t>DIGITAL OCEAN</a:t>
            </a:r>
          </a:p>
          <a:p>
            <a:pPr marL="457200" indent="-457200">
              <a:buFont typeface="+mj-lt"/>
              <a:buAutoNum type="arabicParenR"/>
            </a:pPr>
            <a:r>
              <a:rPr lang="en-IN" b="1" dirty="0"/>
              <a:t>FUZE and many more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240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AGENDA </a:t>
            </a:r>
            <a:br>
              <a:rPr lang="en-IN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71306"/>
          </a:xfrm>
        </p:spPr>
        <p:txBody>
          <a:bodyPr>
            <a:normAutofit/>
          </a:bodyPr>
          <a:lstStyle/>
          <a:p>
            <a:r>
              <a:rPr lang="en-IN" dirty="0"/>
              <a:t>Continue.... Docker vs Kubernetes</a:t>
            </a:r>
          </a:p>
          <a:p>
            <a:r>
              <a:rPr lang="en-US" dirty="0"/>
              <a:t>What is Docker?</a:t>
            </a:r>
            <a:endParaRPr lang="en-IN" dirty="0"/>
          </a:p>
          <a:p>
            <a:r>
              <a:rPr lang="en-IN" dirty="0"/>
              <a:t>Architecture of Docker</a:t>
            </a:r>
          </a:p>
          <a:p>
            <a:r>
              <a:rPr lang="en-IN" dirty="0"/>
              <a:t>History of Kubernetes</a:t>
            </a:r>
          </a:p>
          <a:p>
            <a:r>
              <a:rPr lang="en-US" dirty="0"/>
              <a:t>What is </a:t>
            </a:r>
            <a:r>
              <a:rPr lang="en-IN" dirty="0"/>
              <a:t>Kubernetes?</a:t>
            </a:r>
          </a:p>
          <a:p>
            <a:r>
              <a:rPr lang="en-IN" dirty="0"/>
              <a:t>Architecture of Kubernetes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4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AGENDA 1</a:t>
            </a:r>
            <a:br>
              <a:rPr lang="en-IN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Architecture? And it’s types.</a:t>
            </a:r>
          </a:p>
          <a:p>
            <a:r>
              <a:rPr lang="en-IN" dirty="0"/>
              <a:t>What is Monolith?</a:t>
            </a:r>
          </a:p>
          <a:p>
            <a:r>
              <a:rPr lang="en-IN" dirty="0"/>
              <a:t>Pros and Cons of Monolithic Architecture</a:t>
            </a:r>
          </a:p>
          <a:p>
            <a:r>
              <a:rPr lang="en-IN" dirty="0"/>
              <a:t>Problem with NETFLIX</a:t>
            </a:r>
          </a:p>
          <a:p>
            <a:r>
              <a:rPr lang="en-IN" dirty="0"/>
              <a:t>From Monolithic to Multi server</a:t>
            </a:r>
          </a:p>
          <a:p>
            <a:r>
              <a:rPr lang="en-IN" dirty="0"/>
              <a:t>Container?</a:t>
            </a:r>
          </a:p>
          <a:p>
            <a:r>
              <a:rPr lang="en-IN" dirty="0"/>
              <a:t>Docker vs Kubernetes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VS KUBERNETS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1" y="2469540"/>
            <a:ext cx="10677538" cy="3790583"/>
          </a:xfrm>
        </p:spPr>
      </p:pic>
    </p:spTree>
    <p:extLst>
      <p:ext uri="{BB962C8B-B14F-4D97-AF65-F5344CB8AC3E}">
        <p14:creationId xmlns:p14="http://schemas.microsoft.com/office/powerpoint/2010/main" val="259022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8" y="509954"/>
            <a:ext cx="11125754" cy="58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72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566071220"/>
              </p:ext>
            </p:extLst>
          </p:nvPr>
        </p:nvGraphicFramePr>
        <p:xfrm>
          <a:off x="826474" y="668212"/>
          <a:ext cx="10462849" cy="51259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574125">
                  <a:extLst>
                    <a:ext uri="{9D8B030D-6E8A-4147-A177-3AD203B41FA5}">
                      <a16:colId xmlns:a16="http://schemas.microsoft.com/office/drawing/2014/main" val="4066069525"/>
                    </a:ext>
                  </a:extLst>
                </a:gridCol>
                <a:gridCol w="4036295">
                  <a:extLst>
                    <a:ext uri="{9D8B030D-6E8A-4147-A177-3AD203B41FA5}">
                      <a16:colId xmlns:a16="http://schemas.microsoft.com/office/drawing/2014/main" val="436959532"/>
                    </a:ext>
                  </a:extLst>
                </a:gridCol>
                <a:gridCol w="3852429">
                  <a:extLst>
                    <a:ext uri="{9D8B030D-6E8A-4147-A177-3AD203B41FA5}">
                      <a16:colId xmlns:a16="http://schemas.microsoft.com/office/drawing/2014/main" val="215410529"/>
                    </a:ext>
                  </a:extLst>
                </a:gridCol>
              </a:tblGrid>
              <a:tr h="942600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KUBERNETES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68697"/>
                  </a:ext>
                </a:extLst>
              </a:tr>
              <a:tr h="945655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N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dirty="0"/>
                        <a:t>Installation is simple; but once setup, the clusters is not very strong.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/>
                        <a:t>Installation is complicated; but once setup, the clusters is very strong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649638"/>
                  </a:ext>
                </a:extLst>
              </a:tr>
              <a:tr h="648391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N" dirty="0"/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IN" dirty="0"/>
                        <a:t>There is no</a:t>
                      </a:r>
                      <a:r>
                        <a:rPr lang="en-IN" baseline="0" dirty="0"/>
                        <a:t> GUI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GUI is the Kubernetes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444236"/>
                  </a:ext>
                </a:extLst>
              </a:tr>
              <a:tr h="704072">
                <a:tc>
                  <a:txBody>
                    <a:bodyPr/>
                    <a:lstStyle/>
                    <a:p>
                      <a:r>
                        <a:rPr lang="en-IN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Highly scalable</a:t>
                      </a:r>
                      <a:r>
                        <a:rPr lang="en-IN" baseline="0" dirty="0"/>
                        <a:t> (almost 5x than kubernetes)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Scalable</a:t>
                      </a:r>
                      <a:r>
                        <a:rPr lang="en-IN" baseline="0" dirty="0"/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443290"/>
                  </a:ext>
                </a:extLst>
              </a:tr>
              <a:tr h="942600">
                <a:tc>
                  <a:txBody>
                    <a:bodyPr/>
                    <a:lstStyle/>
                    <a:p>
                      <a:r>
                        <a:rPr lang="en-IN" dirty="0"/>
                        <a:t>DATA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Can share storage volumes</a:t>
                      </a:r>
                      <a:r>
                        <a:rPr lang="en-IN" baseline="0" dirty="0"/>
                        <a:t> with any other containers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Can share storage volumes</a:t>
                      </a:r>
                      <a:r>
                        <a:rPr lang="en-IN" baseline="0" dirty="0"/>
                        <a:t> only with  other containers in same pod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30509"/>
                  </a:ext>
                </a:extLst>
              </a:tr>
              <a:tr h="942600">
                <a:tc>
                  <a:txBody>
                    <a:bodyPr/>
                    <a:lstStyle/>
                    <a:p>
                      <a:r>
                        <a:rPr lang="en-IN" dirty="0"/>
                        <a:t>Logging &amp;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r>
                        <a:rPr lang="en-IN" baseline="30000" dirty="0"/>
                        <a:t>rd</a:t>
                      </a:r>
                      <a:r>
                        <a:rPr lang="en-IN" baseline="0" dirty="0"/>
                        <a:t> party tools like ELK should be used for logging and monitoring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 – built tools</a:t>
                      </a:r>
                      <a:r>
                        <a:rPr lang="en-IN" baseline="0" dirty="0"/>
                        <a:t> for logging and monitoring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408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903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Docker?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platform </a:t>
            </a:r>
          </a:p>
          <a:p>
            <a:r>
              <a:rPr lang="en-US" dirty="0"/>
              <a:t>Allows you to build, test and deploy applications quickly.</a:t>
            </a:r>
          </a:p>
          <a:p>
            <a:r>
              <a:rPr lang="en-US" dirty="0"/>
              <a:t>A developer defines all the applications and it’s dependencies in a Dockerfile.</a:t>
            </a:r>
          </a:p>
          <a:p>
            <a:r>
              <a:rPr lang="en-US" dirty="0"/>
              <a:t>then used to build Docker images that defines a Docker container.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38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Architecture of Docker</a:t>
            </a:r>
            <a:br>
              <a:rPr lang="en-IN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63" y="2285999"/>
            <a:ext cx="9709635" cy="3648809"/>
          </a:xfrm>
        </p:spPr>
      </p:pic>
    </p:spTree>
    <p:extLst>
      <p:ext uri="{BB962C8B-B14F-4D97-AF65-F5344CB8AC3E}">
        <p14:creationId xmlns:p14="http://schemas.microsoft.com/office/powerpoint/2010/main" val="418205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Architecture of Docker</a:t>
            </a:r>
            <a:br>
              <a:rPr lang="en-IN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676401"/>
            <a:ext cx="9448797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9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History of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AWS Offer Cloud </a:t>
            </a:r>
          </a:p>
          <a:p>
            <a:r>
              <a:rPr lang="en-IN" dirty="0"/>
              <a:t>GOOGLE ‘s orchestration </a:t>
            </a:r>
          </a:p>
          <a:p>
            <a:pPr lvl="1"/>
            <a:r>
              <a:rPr lang="en-IN" dirty="0"/>
              <a:t>Borg</a:t>
            </a:r>
          </a:p>
          <a:p>
            <a:pPr lvl="1"/>
            <a:r>
              <a:rPr lang="en-IN" dirty="0"/>
              <a:t>Omega</a:t>
            </a:r>
          </a:p>
          <a:p>
            <a:r>
              <a:rPr lang="en-IN" dirty="0"/>
              <a:t>Google – made K8s Open Source in 2014</a:t>
            </a:r>
          </a:p>
          <a:p>
            <a:r>
              <a:rPr lang="en-IN" dirty="0"/>
              <a:t>Donated to CNCF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46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AGENDA </a:t>
            </a:r>
            <a:br>
              <a:rPr lang="en-IN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7130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What’s the  problem that Docker  or kubernetes solve ?</a:t>
            </a:r>
          </a:p>
          <a:p>
            <a:r>
              <a:rPr lang="en-US" b="1" dirty="0"/>
              <a:t>What is Docker  and it’s components?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  Docker File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  Docker image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  Docker Container</a:t>
            </a:r>
            <a:endParaRPr lang="en-IN" b="1" dirty="0"/>
          </a:p>
          <a:p>
            <a:r>
              <a:rPr lang="en-US" b="1" dirty="0"/>
              <a:t>Docker Command</a:t>
            </a:r>
          </a:p>
          <a:p>
            <a:r>
              <a:rPr lang="en-IN" b="1" dirty="0"/>
              <a:t>Docker demo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5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1" y="1270392"/>
            <a:ext cx="4938188" cy="46644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88" y="844061"/>
            <a:ext cx="5505683" cy="5319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4" y="572729"/>
            <a:ext cx="1914286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4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CITY GO SITE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5" y="2662603"/>
            <a:ext cx="2719754" cy="27197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394438" y="3332313"/>
            <a:ext cx="2423747" cy="4395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394438" y="4820560"/>
            <a:ext cx="2423747" cy="538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95402" y="5574295"/>
            <a:ext cx="163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 SHARMA</a:t>
            </a:r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85" y="2564629"/>
            <a:ext cx="968733" cy="16512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829" y="4469255"/>
            <a:ext cx="892048" cy="17802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87360" y="2465044"/>
            <a:ext cx="129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FRIEND 1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3797862" y="5880171"/>
            <a:ext cx="131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FRIEND 2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6954489" y="3042138"/>
            <a:ext cx="42644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MANY WAYS TO SHARE SITE</a:t>
            </a:r>
          </a:p>
          <a:p>
            <a:endParaRPr lang="en-US" b="1" dirty="0"/>
          </a:p>
          <a:p>
            <a:r>
              <a:rPr lang="en-US" b="1" dirty="0"/>
              <a:t>1)USE OF PENDRIVE</a:t>
            </a:r>
          </a:p>
          <a:p>
            <a:endParaRPr lang="en-US" b="1" dirty="0"/>
          </a:p>
          <a:p>
            <a:r>
              <a:rPr lang="en-US" b="1" dirty="0"/>
              <a:t>2)USE GITHUB LIKE TOOLS</a:t>
            </a:r>
          </a:p>
          <a:p>
            <a:endParaRPr lang="en-US" b="1" dirty="0"/>
          </a:p>
          <a:p>
            <a:r>
              <a:rPr lang="en-US" b="1" dirty="0"/>
              <a:t>3)USE CONTAINERIZATION</a:t>
            </a:r>
            <a:endParaRPr lang="en-IN" b="1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Image1" r:id="rId1" imgW="45720" imgH="45720"/>
        </mc:Choice>
        <mc:Fallback>
          <p:control name="Image1" r:id="rId1" imgW="45720" imgH="45720">
            <p:pic>
              <p:nvPicPr>
                <p:cNvPr id="18" name="Image1"/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16642" y="6983730"/>
                  <a:ext cx="45719" cy="457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2486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ARCHITECHURE &amp; IT’s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556932"/>
            <a:ext cx="9782907" cy="3729568"/>
          </a:xfrm>
        </p:spPr>
        <p:txBody>
          <a:bodyPr/>
          <a:lstStyle/>
          <a:p>
            <a:r>
              <a:rPr lang="en-US" b="1" dirty="0"/>
              <a:t>The architecture  reflects how the system application is used and how it interacts with other systems and the outside world.</a:t>
            </a:r>
          </a:p>
          <a:p>
            <a:endParaRPr lang="en-IN" b="1" dirty="0"/>
          </a:p>
          <a:p>
            <a:r>
              <a:rPr lang="en-IN" sz="1800" b="1" dirty="0"/>
              <a:t>TYPES OF ARCHITECHURE</a:t>
            </a:r>
          </a:p>
          <a:p>
            <a:pPr marL="0" indent="0">
              <a:buNone/>
            </a:pPr>
            <a:r>
              <a:rPr lang="en-IN" sz="1800" b="1" dirty="0"/>
              <a:t>     </a:t>
            </a:r>
            <a:r>
              <a:rPr lang="en-IN" sz="1800" dirty="0"/>
              <a:t>1)MONOLYTH ARCHITECHURE</a:t>
            </a:r>
          </a:p>
          <a:p>
            <a:pPr marL="0" indent="0">
              <a:buNone/>
            </a:pPr>
            <a:r>
              <a:rPr lang="en-IN" sz="1800" dirty="0"/>
              <a:t>     2)MULTI SERVICE ARCHITECHURE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77" y="3431914"/>
            <a:ext cx="4583720" cy="26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43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Issue That Friends Face ?</a:t>
            </a:r>
            <a:endParaRPr lang="en-IN" dirty="0"/>
          </a:p>
        </p:txBody>
      </p:sp>
      <p:pic>
        <p:nvPicPr>
          <p:cNvPr id="2050" name="Picture 2" descr="xampp - How to solve &quot;Error: MySQL shutdown unexpectedly&quot;? - Stack Overflo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3" y="2742101"/>
            <a:ext cx="4815252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8"/>
          <a:stretch/>
        </p:blipFill>
        <p:spPr>
          <a:xfrm>
            <a:off x="9138871" y="2742101"/>
            <a:ext cx="1581150" cy="30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2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solve this issue by Containerization</a:t>
            </a:r>
            <a:endParaRPr lang="en-IN" dirty="0"/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6" t="-265" r="57724" b="265"/>
          <a:stretch/>
        </p:blipFill>
        <p:spPr>
          <a:xfrm>
            <a:off x="1494692" y="2610217"/>
            <a:ext cx="2901461" cy="33178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2" r="10952"/>
          <a:stretch/>
        </p:blipFill>
        <p:spPr>
          <a:xfrm>
            <a:off x="7737232" y="2566256"/>
            <a:ext cx="2971800" cy="34057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89517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6" y="520211"/>
            <a:ext cx="11173557" cy="58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9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Demo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Let’s start with demo and </a:t>
            </a:r>
          </a:p>
          <a:p>
            <a:pPr marL="0" indent="0">
              <a:buNone/>
            </a:pPr>
            <a:r>
              <a:rPr lang="en-US" b="1" dirty="0"/>
              <a:t>some important </a:t>
            </a:r>
            <a:r>
              <a:rPr lang="en-US" b="1" u="sng" dirty="0"/>
              <a:t>keywords</a:t>
            </a:r>
            <a:r>
              <a:rPr lang="en-US" b="1" dirty="0"/>
              <a:t> and </a:t>
            </a:r>
          </a:p>
          <a:p>
            <a:pPr marL="0" indent="0">
              <a:buNone/>
            </a:pPr>
            <a:r>
              <a:rPr lang="en-US" b="1" u="sng" dirty="0"/>
              <a:t>commands</a:t>
            </a:r>
            <a:r>
              <a:rPr lang="en-US" b="1" dirty="0"/>
              <a:t> to understand Docker properly.</a:t>
            </a:r>
            <a:endParaRPr lang="en-IN" b="1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598" y="2648500"/>
            <a:ext cx="4164987" cy="31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84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7" y="548419"/>
            <a:ext cx="11157072" cy="581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28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keywords related to Docker: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325" y="2567067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/>
              <a:t>Dockerfile: A text file that contains instructions for building a Docker image.</a:t>
            </a:r>
          </a:p>
          <a:p>
            <a:r>
              <a:rPr lang="en-US" dirty="0"/>
              <a:t>Docker image: A lightweight executable package that includes everything needed to run a piece of software, including code, libraries &amp; dependencies.</a:t>
            </a:r>
          </a:p>
          <a:p>
            <a:r>
              <a:rPr lang="en-US" dirty="0"/>
              <a:t>Container: An instance of a Docker image that can be run, started, stopped, moved, and deleted.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Understanding and Building Docker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163" y="4328648"/>
            <a:ext cx="5876470" cy="183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8" b="82313"/>
          <a:stretch/>
        </p:blipFill>
        <p:spPr>
          <a:xfrm>
            <a:off x="8730762" y="501162"/>
            <a:ext cx="2637691" cy="8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38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2" y="474786"/>
            <a:ext cx="11380324" cy="58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85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3" y="501162"/>
            <a:ext cx="11093327" cy="593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52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71" t="564" r="21101" b="-564"/>
          <a:stretch/>
        </p:blipFill>
        <p:spPr>
          <a:xfrm>
            <a:off x="-2001833" y="1547798"/>
            <a:ext cx="11983915" cy="4677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896815"/>
            <a:ext cx="78867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https://github.com/docker-library/mysql</a:t>
            </a:r>
          </a:p>
        </p:txBody>
      </p:sp>
    </p:spTree>
    <p:extLst>
      <p:ext uri="{BB962C8B-B14F-4D97-AF65-F5344CB8AC3E}">
        <p14:creationId xmlns:p14="http://schemas.microsoft.com/office/powerpoint/2010/main" val="1153062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36573" r="-636" b="169"/>
          <a:stretch/>
        </p:blipFill>
        <p:spPr>
          <a:xfrm>
            <a:off x="486345" y="1563624"/>
            <a:ext cx="11170959" cy="4791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676" r="-182" b="79814"/>
          <a:stretch/>
        </p:blipFill>
        <p:spPr>
          <a:xfrm>
            <a:off x="486346" y="507682"/>
            <a:ext cx="11117390" cy="1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model of a software program</a:t>
            </a:r>
          </a:p>
          <a:p>
            <a:r>
              <a:rPr lang="en-US" dirty="0"/>
              <a:t> built as a unified unit </a:t>
            </a:r>
          </a:p>
          <a:p>
            <a:r>
              <a:rPr lang="en-US" dirty="0"/>
              <a:t>self-contained and independent from other applications</a:t>
            </a:r>
          </a:p>
          <a:p>
            <a:r>
              <a:rPr lang="en-US" dirty="0"/>
              <a:t>singular, large computing network</a:t>
            </a:r>
          </a:p>
          <a:p>
            <a:r>
              <a:rPr lang="en-US" dirty="0"/>
              <a:t>To make a change of application requires updating the entire stack</a:t>
            </a:r>
          </a:p>
          <a:p>
            <a:r>
              <a:rPr lang="en-US" dirty="0"/>
              <a:t>building and deploying an updated version of the service-side interface</a:t>
            </a:r>
          </a:p>
        </p:txBody>
      </p:sp>
    </p:spTree>
    <p:extLst>
      <p:ext uri="{BB962C8B-B14F-4D97-AF65-F5344CB8AC3E}">
        <p14:creationId xmlns:p14="http://schemas.microsoft.com/office/powerpoint/2010/main" val="1262608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6" y="419352"/>
            <a:ext cx="11192608" cy="59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34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1" y="715840"/>
            <a:ext cx="11192588" cy="564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57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6" y="512152"/>
            <a:ext cx="11213856" cy="58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8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" y="487239"/>
            <a:ext cx="11189336" cy="581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17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" t="21412" r="71152" b="34141"/>
          <a:stretch/>
        </p:blipFill>
        <p:spPr>
          <a:xfrm>
            <a:off x="3912578" y="1521069"/>
            <a:ext cx="3956538" cy="465699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8" b="82313"/>
          <a:stretch/>
        </p:blipFill>
        <p:spPr>
          <a:xfrm>
            <a:off x="8616463" y="615461"/>
            <a:ext cx="2637691" cy="905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4546" y="698989"/>
            <a:ext cx="648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DOCKER COMMANDS</a:t>
            </a:r>
          </a:p>
        </p:txBody>
      </p:sp>
    </p:spTree>
    <p:extLst>
      <p:ext uri="{BB962C8B-B14F-4D97-AF65-F5344CB8AC3E}">
        <p14:creationId xmlns:p14="http://schemas.microsoft.com/office/powerpoint/2010/main" val="965568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8" b="82313"/>
          <a:stretch/>
        </p:blipFill>
        <p:spPr>
          <a:xfrm>
            <a:off x="8651631" y="641839"/>
            <a:ext cx="2637691" cy="9056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 t="69562" r="44081" b="300"/>
          <a:stretch/>
        </p:blipFill>
        <p:spPr>
          <a:xfrm>
            <a:off x="1116622" y="2356338"/>
            <a:ext cx="10035295" cy="325315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24114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t="22530" r="44445" b="36392"/>
          <a:stretch/>
        </p:blipFill>
        <p:spPr>
          <a:xfrm>
            <a:off x="3307225" y="1169376"/>
            <a:ext cx="4791369" cy="456320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8" b="82313"/>
          <a:stretch/>
        </p:blipFill>
        <p:spPr>
          <a:xfrm>
            <a:off x="8598878" y="597877"/>
            <a:ext cx="2637691" cy="9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95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8" y="464160"/>
            <a:ext cx="11125933" cy="59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0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8" b="82313"/>
          <a:stretch/>
        </p:blipFill>
        <p:spPr>
          <a:xfrm>
            <a:off x="8590085" y="589085"/>
            <a:ext cx="2637691" cy="9056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8" t="21739" r="1924"/>
          <a:stretch/>
        </p:blipFill>
        <p:spPr>
          <a:xfrm>
            <a:off x="3464169" y="1222130"/>
            <a:ext cx="4396154" cy="46930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33335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Live Demo of Docker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How the Docker-file Actually looks?</a:t>
            </a:r>
          </a:p>
          <a:p>
            <a:pPr algn="ctr"/>
            <a:r>
              <a:rPr lang="en-IN" dirty="0"/>
              <a:t>Custom image build command</a:t>
            </a:r>
          </a:p>
          <a:p>
            <a:pPr algn="ctr"/>
            <a:r>
              <a:rPr lang="en-IN" dirty="0"/>
              <a:t>Image list command</a:t>
            </a:r>
          </a:p>
          <a:p>
            <a:pPr algn="ctr"/>
            <a:r>
              <a:rPr lang="en-IN" dirty="0"/>
              <a:t>How to remove Image</a:t>
            </a:r>
          </a:p>
          <a:p>
            <a:pPr algn="ctr"/>
            <a:r>
              <a:rPr lang="en-IN" dirty="0"/>
              <a:t>Create a container</a:t>
            </a:r>
          </a:p>
        </p:txBody>
      </p:sp>
    </p:spTree>
    <p:extLst>
      <p:ext uri="{BB962C8B-B14F-4D97-AF65-F5344CB8AC3E}">
        <p14:creationId xmlns:p14="http://schemas.microsoft.com/office/powerpoint/2010/main" val="68441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Monolithic </a:t>
            </a:r>
            <a:r>
              <a:rPr lang="en-US" dirty="0"/>
              <a:t>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71" y="2705554"/>
            <a:ext cx="7271657" cy="3317875"/>
          </a:xfrm>
        </p:spPr>
      </p:pic>
    </p:spTree>
    <p:extLst>
      <p:ext uri="{BB962C8B-B14F-4D97-AF65-F5344CB8AC3E}">
        <p14:creationId xmlns:p14="http://schemas.microsoft.com/office/powerpoint/2010/main" val="3265061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7010402" cy="1515533"/>
          </a:xfrm>
        </p:spPr>
        <p:txBody>
          <a:bodyPr/>
          <a:lstStyle/>
          <a:p>
            <a:r>
              <a:rPr lang="en-IN" dirty="0"/>
              <a:t>Docker Image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589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the Docker-file Actually looks?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1419367" y="2190465"/>
            <a:ext cx="9477231" cy="43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69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Custom image build command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3323"/>
          <a:stretch/>
        </p:blipFill>
        <p:spPr>
          <a:xfrm>
            <a:off x="2442950" y="2698235"/>
            <a:ext cx="7410734" cy="31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7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Image list command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83" b="14601"/>
          <a:stretch/>
        </p:blipFill>
        <p:spPr>
          <a:xfrm>
            <a:off x="2336042" y="2647667"/>
            <a:ext cx="7519916" cy="337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14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remove Image?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3316" b="14162"/>
          <a:stretch/>
        </p:blipFill>
        <p:spPr>
          <a:xfrm>
            <a:off x="1295402" y="2556932"/>
            <a:ext cx="9601195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02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79698" y="1782231"/>
            <a:ext cx="7010402" cy="1862669"/>
          </a:xfrm>
        </p:spPr>
        <p:txBody>
          <a:bodyPr/>
          <a:lstStyle/>
          <a:p>
            <a:r>
              <a:rPr lang="en-IN" dirty="0"/>
              <a:t>Docker Container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81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Create a container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264" b="33523"/>
          <a:stretch/>
        </p:blipFill>
        <p:spPr>
          <a:xfrm>
            <a:off x="1528549" y="2715905"/>
            <a:ext cx="9368049" cy="1637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8047" b="41929"/>
          <a:stretch/>
        </p:blipFill>
        <p:spPr>
          <a:xfrm>
            <a:off x="1528550" y="4353636"/>
            <a:ext cx="9368048" cy="16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85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a command in new container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656" r="57324" b="61100"/>
          <a:stretch/>
        </p:blipFill>
        <p:spPr>
          <a:xfrm>
            <a:off x="3429000" y="2390774"/>
            <a:ext cx="5333999" cy="1762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3850" b="22908"/>
          <a:stretch/>
        </p:blipFill>
        <p:spPr>
          <a:xfrm>
            <a:off x="1422400" y="4051301"/>
            <a:ext cx="10185399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99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Rename an existing container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134" b="39282"/>
          <a:stretch/>
        </p:blipFill>
        <p:spPr>
          <a:xfrm>
            <a:off x="495300" y="2552700"/>
            <a:ext cx="111887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40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all stopped Containers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35" r="64634" b="5981"/>
          <a:stretch/>
        </p:blipFill>
        <p:spPr>
          <a:xfrm>
            <a:off x="1911350" y="2654300"/>
            <a:ext cx="83693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8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Advantages of a Monolithic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Easy deployment</a:t>
            </a:r>
            <a:r>
              <a:rPr lang="en-US" sz="4000" dirty="0"/>
              <a:t> </a:t>
            </a:r>
          </a:p>
          <a:p>
            <a:r>
              <a:rPr lang="en-US" sz="4000" b="1" dirty="0"/>
              <a:t>Easy to develop</a:t>
            </a:r>
          </a:p>
          <a:p>
            <a:r>
              <a:rPr lang="en-US" sz="4000" b="1" dirty="0"/>
              <a:t>Simplified testing</a:t>
            </a:r>
          </a:p>
          <a:p>
            <a:r>
              <a:rPr lang="en-US" sz="4000" b="1" dirty="0"/>
              <a:t>Easy debugging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7888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Create a new image from a container’s files change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595" t="49617" r="13845" b="42345"/>
          <a:stretch/>
        </p:blipFill>
        <p:spPr>
          <a:xfrm>
            <a:off x="3130550" y="2552700"/>
            <a:ext cx="5930900" cy="123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396" t="38355" r="48496" b="34556"/>
          <a:stretch/>
        </p:blipFill>
        <p:spPr>
          <a:xfrm>
            <a:off x="1612900" y="3949701"/>
            <a:ext cx="8966199" cy="223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17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Container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76" t="71053" r="57747" b="9425"/>
          <a:stretch/>
        </p:blipFill>
        <p:spPr>
          <a:xfrm>
            <a:off x="1295402" y="2628900"/>
            <a:ext cx="9334498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62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 stop command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380" t="48447" r="13846" b="42651"/>
          <a:stretch/>
        </p:blipFill>
        <p:spPr>
          <a:xfrm>
            <a:off x="2546350" y="2679700"/>
            <a:ext cx="70993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8595" r="7582" b="34622"/>
          <a:stretch/>
        </p:blipFill>
        <p:spPr>
          <a:xfrm>
            <a:off x="1295402" y="3873500"/>
            <a:ext cx="9601196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5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Restart container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304" t="63015" r="12770" b="25885"/>
          <a:stretch/>
        </p:blipFill>
        <p:spPr>
          <a:xfrm>
            <a:off x="2203450" y="2590800"/>
            <a:ext cx="77851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8688" r="78872" b="43149"/>
          <a:stretch/>
        </p:blipFill>
        <p:spPr>
          <a:xfrm>
            <a:off x="2203450" y="3568700"/>
            <a:ext cx="7785100" cy="1015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1061" r="11043" b="28780"/>
          <a:stretch/>
        </p:blipFill>
        <p:spPr>
          <a:xfrm>
            <a:off x="1295402" y="4546600"/>
            <a:ext cx="9601196" cy="18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16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Kill a running container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950" t="31627" r="12770" b="59569"/>
          <a:stretch/>
        </p:blipFill>
        <p:spPr>
          <a:xfrm>
            <a:off x="3397250" y="2540000"/>
            <a:ext cx="5397500" cy="111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8000" r="5802" b="24666"/>
          <a:stretch/>
        </p:blipFill>
        <p:spPr>
          <a:xfrm>
            <a:off x="1295403" y="3657600"/>
            <a:ext cx="9601196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85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Attach local standard input and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269" t="51724" r="13149" b="40630"/>
          <a:stretch/>
        </p:blipFill>
        <p:spPr>
          <a:xfrm>
            <a:off x="3505199" y="2768600"/>
            <a:ext cx="518160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2350" r="40533" b="23981"/>
          <a:stretch/>
        </p:blipFill>
        <p:spPr>
          <a:xfrm>
            <a:off x="1295402" y="3568700"/>
            <a:ext cx="9601196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91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Container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165" t="64758" r="12984" b="26683"/>
          <a:stretch/>
        </p:blipFill>
        <p:spPr>
          <a:xfrm>
            <a:off x="2730500" y="2463800"/>
            <a:ext cx="6731000" cy="86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4745" r="42541" b="38138"/>
          <a:stretch/>
        </p:blipFill>
        <p:spPr>
          <a:xfrm>
            <a:off x="1460500" y="3505201"/>
            <a:ext cx="9436098" cy="20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28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79698" y="1782231"/>
            <a:ext cx="7010402" cy="1862669"/>
          </a:xfrm>
        </p:spPr>
        <p:txBody>
          <a:bodyPr/>
          <a:lstStyle/>
          <a:p>
            <a:r>
              <a:rPr lang="en-IN" dirty="0"/>
              <a:t>Docker Share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24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Pull an image from a registry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736" t="30548" r="12769" b="59169"/>
          <a:stretch/>
        </p:blipFill>
        <p:spPr>
          <a:xfrm>
            <a:off x="2813050" y="2501899"/>
            <a:ext cx="6565900" cy="1054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63" t="29779" r="64869" b="53676"/>
          <a:stretch/>
        </p:blipFill>
        <p:spPr>
          <a:xfrm>
            <a:off x="2813050" y="3556000"/>
            <a:ext cx="6565900" cy="128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5294" r="17744" b="35858"/>
          <a:stretch/>
        </p:blipFill>
        <p:spPr>
          <a:xfrm>
            <a:off x="1295402" y="4800600"/>
            <a:ext cx="9601196" cy="15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535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to login before push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885" r="56026" b="60334"/>
          <a:stretch/>
        </p:blipFill>
        <p:spPr>
          <a:xfrm>
            <a:off x="1651000" y="2844800"/>
            <a:ext cx="9245598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Limitations of a Monolithic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703191"/>
          </a:xfrm>
        </p:spPr>
        <p:txBody>
          <a:bodyPr/>
          <a:lstStyle/>
          <a:p>
            <a:r>
              <a:rPr lang="en-US" b="1" dirty="0"/>
              <a:t>Slower development speed</a:t>
            </a:r>
          </a:p>
          <a:p>
            <a:r>
              <a:rPr lang="en-US" b="1" dirty="0"/>
              <a:t>Scalability</a:t>
            </a:r>
            <a:r>
              <a:rPr lang="en-US" dirty="0"/>
              <a:t> &amp; </a:t>
            </a:r>
            <a:r>
              <a:rPr lang="en-US" b="1" dirty="0"/>
              <a:t>Reliability</a:t>
            </a:r>
            <a:r>
              <a:rPr lang="en-US" dirty="0"/>
              <a:t> </a:t>
            </a:r>
          </a:p>
          <a:p>
            <a:r>
              <a:rPr lang="en-US" b="1" dirty="0"/>
              <a:t>Lack of flexibility</a:t>
            </a:r>
          </a:p>
          <a:p>
            <a:r>
              <a:rPr lang="en-US" b="1" dirty="0"/>
              <a:t>“One application on one server”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62" y="4712677"/>
            <a:ext cx="1906684" cy="14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an image to a registry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659" t="47766" r="11263" b="43035"/>
          <a:stretch/>
        </p:blipFill>
        <p:spPr>
          <a:xfrm>
            <a:off x="3365500" y="2514600"/>
            <a:ext cx="5461000" cy="100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539" t="45645" r="60769" b="33100"/>
          <a:stretch/>
        </p:blipFill>
        <p:spPr>
          <a:xfrm>
            <a:off x="2146300" y="3746501"/>
            <a:ext cx="7518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967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an image to a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Re-tag image with user name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6682" r="26246" b="13959"/>
          <a:stretch/>
        </p:blipFill>
        <p:spPr>
          <a:xfrm>
            <a:off x="2783679" y="3022600"/>
            <a:ext cx="6624639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337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an image to a registry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" t="37751" r="22883" b="36220"/>
          <a:stretch/>
        </p:blipFill>
        <p:spPr>
          <a:xfrm>
            <a:off x="1295402" y="2425700"/>
            <a:ext cx="9601196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90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a Command in a running container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381" t="63779" r="12769" b="21675"/>
          <a:stretch/>
        </p:blipFill>
        <p:spPr>
          <a:xfrm>
            <a:off x="3625850" y="2540000"/>
            <a:ext cx="49403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1923" r="62333" b="23461"/>
          <a:stretch/>
        </p:blipFill>
        <p:spPr>
          <a:xfrm>
            <a:off x="2908300" y="3975100"/>
            <a:ext cx="6375399" cy="20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01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 information of Docker tool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15"/>
          <a:stretch/>
        </p:blipFill>
        <p:spPr>
          <a:xfrm>
            <a:off x="1536700" y="2557463"/>
            <a:ext cx="8915400" cy="35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99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 History of Image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746"/>
          <a:stretch/>
        </p:blipFill>
        <p:spPr>
          <a:xfrm>
            <a:off x="1447800" y="2392363"/>
            <a:ext cx="9448798" cy="3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131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AGENDA </a:t>
            </a:r>
            <a:br>
              <a:rPr lang="en-IN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71306"/>
          </a:xfrm>
        </p:spPr>
        <p:txBody>
          <a:bodyPr>
            <a:normAutofit/>
          </a:bodyPr>
          <a:lstStyle/>
          <a:p>
            <a:r>
              <a:rPr lang="en-US" sz="4400" dirty="0"/>
              <a:t>What is </a:t>
            </a:r>
            <a:r>
              <a:rPr lang="en-IN" sz="4400" dirty="0"/>
              <a:t>Kubernetes?</a:t>
            </a:r>
          </a:p>
          <a:p>
            <a:r>
              <a:rPr lang="en-IN" sz="4400" dirty="0"/>
              <a:t>Architecture of Kubernetes</a:t>
            </a:r>
          </a:p>
          <a:p>
            <a:r>
              <a:rPr lang="en-IN" sz="4400" dirty="0"/>
              <a:t>Benefit of K8s</a:t>
            </a:r>
          </a:p>
          <a:p>
            <a:endParaRPr lang="en-IN" sz="4400" dirty="0"/>
          </a:p>
          <a:p>
            <a:endParaRPr lang="en-IN" sz="4400" dirty="0"/>
          </a:p>
          <a:p>
            <a:endParaRPr lang="en-IN" sz="4400" dirty="0"/>
          </a:p>
          <a:p>
            <a:endParaRPr lang="en-IN" sz="4400" dirty="0"/>
          </a:p>
          <a:p>
            <a:endParaRPr lang="en-IN" sz="4400" dirty="0"/>
          </a:p>
          <a:p>
            <a:endParaRPr lang="en-IN" sz="4400" dirty="0"/>
          </a:p>
          <a:p>
            <a:endParaRPr lang="en-IN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62235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IN" dirty="0"/>
              <a:t>Kubernetes?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open-source and more than container orchestration system</a:t>
            </a:r>
          </a:p>
          <a:p>
            <a:r>
              <a:rPr lang="en-US" dirty="0"/>
              <a:t>For automating software deployment, scaling, and management</a:t>
            </a:r>
          </a:p>
          <a:p>
            <a:r>
              <a:rPr lang="en-US" dirty="0"/>
              <a:t>Originally developed by Google</a:t>
            </a:r>
          </a:p>
          <a:p>
            <a:r>
              <a:rPr lang="en-US" dirty="0"/>
              <a:t>helps us to manage applications </a:t>
            </a:r>
          </a:p>
          <a:p>
            <a:r>
              <a:rPr lang="en-US" dirty="0"/>
              <a:t>made up of hundreds or maybe thousands of containers </a:t>
            </a:r>
          </a:p>
          <a:p>
            <a:r>
              <a:rPr lang="en-US" dirty="0"/>
              <a:t>helps us to manage them in different environments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01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79698" y="1782231"/>
            <a:ext cx="7010402" cy="1862669"/>
          </a:xfrm>
        </p:spPr>
        <p:txBody>
          <a:bodyPr/>
          <a:lstStyle/>
          <a:p>
            <a:r>
              <a:rPr lang="en-IN" dirty="0"/>
              <a:t>Architecture of Kubernetes</a:t>
            </a:r>
          </a:p>
        </p:txBody>
      </p:sp>
    </p:spTree>
    <p:extLst>
      <p:ext uri="{BB962C8B-B14F-4D97-AF65-F5344CB8AC3E}">
        <p14:creationId xmlns:p14="http://schemas.microsoft.com/office/powerpoint/2010/main" val="18955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53">
              <a:srgbClr val="F8F6F2"/>
            </a:gs>
            <a:gs pos="20794">
              <a:srgbClr val="F1EEE7"/>
            </a:gs>
            <a:gs pos="73474">
              <a:srgbClr val="DAD0BD"/>
            </a:gs>
            <a:gs pos="72949">
              <a:srgbClr val="DAD0BD"/>
            </a:gs>
            <a:gs pos="71898">
              <a:srgbClr val="DAD1BE"/>
            </a:gs>
            <a:gs pos="69796">
              <a:srgbClr val="DBD2C0"/>
            </a:gs>
            <a:gs pos="65593">
              <a:srgbClr val="DDD4C3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0" y="500511"/>
            <a:ext cx="9854836" cy="1371600"/>
          </a:xfrm>
        </p:spPr>
        <p:txBody>
          <a:bodyPr/>
          <a:lstStyle/>
          <a:p>
            <a:r>
              <a:rPr lang="en-IN" b="1" dirty="0"/>
              <a:t>KUBERNETS ARCHITECHURE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143001" y="2250830"/>
            <a:ext cx="3913126" cy="3749919"/>
          </a:xfrm>
          <a:gradFill>
            <a:gsLst>
              <a:gs pos="7153">
                <a:srgbClr val="F8F6F2"/>
              </a:gs>
              <a:gs pos="20794">
                <a:srgbClr val="F1EEE7"/>
              </a:gs>
              <a:gs pos="73474">
                <a:srgbClr val="DAD0BD"/>
              </a:gs>
              <a:gs pos="72949">
                <a:srgbClr val="DAD0BD"/>
              </a:gs>
              <a:gs pos="71898">
                <a:srgbClr val="DAD1BE"/>
              </a:gs>
              <a:gs pos="69796">
                <a:srgbClr val="DBD2C0"/>
              </a:gs>
              <a:gs pos="65593">
                <a:srgbClr val="DDD4C3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l"/>
            <a:r>
              <a:rPr lang="en-US" sz="2400" dirty="0"/>
              <a:t>The entire Kubernetes architecture revolves around the concept of the cluster. A cluster is a set of nodes, physical or virtual machines that perform various functions. Each cluster consists of:</a:t>
            </a:r>
          </a:p>
          <a:p>
            <a:pPr marL="342900" indent="-342900" algn="l">
              <a:buAutoNum type="arabicParenR"/>
            </a:pPr>
            <a:r>
              <a:rPr lang="en-US" sz="2400" b="1" dirty="0"/>
              <a:t>The control plane</a:t>
            </a:r>
            <a:r>
              <a:rPr lang="en-US" sz="2400" dirty="0"/>
              <a:t> </a:t>
            </a:r>
          </a:p>
          <a:p>
            <a:pPr marL="342900" indent="-342900" algn="l">
              <a:buAutoNum type="arabicParenR"/>
            </a:pPr>
            <a:r>
              <a:rPr lang="en-US" sz="2400" b="1" dirty="0"/>
              <a:t>Worker nodes</a:t>
            </a:r>
            <a:endParaRPr lang="en-US" sz="3200" dirty="0"/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769" y="2250831"/>
            <a:ext cx="5832007" cy="38510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5300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088" y="728549"/>
            <a:ext cx="9601196" cy="1303867"/>
          </a:xfrm>
        </p:spPr>
        <p:txBody>
          <a:bodyPr/>
          <a:lstStyle/>
          <a:p>
            <a:r>
              <a:rPr lang="en-IN" dirty="0"/>
              <a:t>VIRTUAL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087" y="2435469"/>
            <a:ext cx="9545509" cy="3440399"/>
          </a:xfrm>
        </p:spPr>
        <p:txBody>
          <a:bodyPr/>
          <a:lstStyle/>
          <a:p>
            <a:r>
              <a:rPr lang="en-IN" dirty="0"/>
              <a:t>IN 1997 VM VARE COMPANY DEVELPED A CONCEPT OF VIRTUAL MACHINE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79" y="3346470"/>
            <a:ext cx="8140213" cy="28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651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08100" y="1155701"/>
            <a:ext cx="10005893" cy="4355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46220" y="1788629"/>
            <a:ext cx="3875965" cy="341576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766782" y="3098041"/>
            <a:ext cx="1351129" cy="1009934"/>
          </a:xfrm>
          <a:prstGeom prst="roundRect">
            <a:avLst>
              <a:gd name="adj" fmla="val 12613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API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0821" y="1004232"/>
            <a:ext cx="3057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Cluster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7585" y="2000669"/>
            <a:ext cx="3895682" cy="2991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3702" y="1768989"/>
            <a:ext cx="3057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Control Plane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00245" y="1991983"/>
            <a:ext cx="1453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Worker Node</a:t>
            </a:r>
            <a:endParaRPr lang="en-US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2012663" y="2347185"/>
            <a:ext cx="1228299" cy="5906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err="1">
                <a:solidFill>
                  <a:schemeClr val="tx1"/>
                </a:solidFill>
              </a:rPr>
              <a:t>etcd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19869" y="3126987"/>
            <a:ext cx="1221093" cy="76918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Controller</a:t>
            </a:r>
            <a:r>
              <a:rPr lang="en-IN" sz="2000" dirty="0">
                <a:solidFill>
                  <a:schemeClr val="tx1"/>
                </a:solidFill>
              </a:rPr>
              <a:t> manager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19869" y="4148917"/>
            <a:ext cx="1221093" cy="6005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Scheduler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4" idx="3"/>
          </p:cNvCxnSpPr>
          <p:nvPr/>
        </p:nvCxnSpPr>
        <p:spPr>
          <a:xfrm flipH="1" flipV="1">
            <a:off x="3240962" y="2642487"/>
            <a:ext cx="682007" cy="43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</p:cNvCxnSpPr>
          <p:nvPr/>
        </p:nvCxnSpPr>
        <p:spPr>
          <a:xfrm flipV="1">
            <a:off x="3240962" y="3986725"/>
            <a:ext cx="600884" cy="46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40962" y="3511579"/>
            <a:ext cx="525820" cy="1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100245" y="2642487"/>
            <a:ext cx="982641" cy="56990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Kube</a:t>
            </a:r>
            <a:r>
              <a:rPr lang="en-IN" dirty="0">
                <a:solidFill>
                  <a:schemeClr val="tx1"/>
                </a:solidFill>
              </a:rPr>
              <a:t>-proxy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100245" y="3511579"/>
            <a:ext cx="982641" cy="4751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Kublet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100245" y="4148917"/>
            <a:ext cx="1334071" cy="69603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Container </a:t>
            </a:r>
          </a:p>
          <a:p>
            <a:pPr algn="ctr"/>
            <a:r>
              <a:rPr lang="en-IN" dirty="0">
                <a:solidFill>
                  <a:schemeClr val="tx2"/>
                </a:solidFill>
              </a:rPr>
              <a:t>Engine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Round Diagonal Corner Rectangle 35"/>
          <p:cNvSpPr/>
          <p:nvPr/>
        </p:nvSpPr>
        <p:spPr>
          <a:xfrm>
            <a:off x="8798636" y="2563186"/>
            <a:ext cx="1510423" cy="72851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2"/>
                </a:solidFill>
              </a:rPr>
              <a:t>POD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>
            <a:off x="8798636" y="3397997"/>
            <a:ext cx="1510423" cy="72851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2"/>
                </a:solidFill>
              </a:rPr>
              <a:t>POD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328" y="4214827"/>
            <a:ext cx="1642731" cy="749873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321421" y="2652833"/>
            <a:ext cx="923878" cy="5699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2"/>
                </a:solidFill>
              </a:rPr>
              <a:t>container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421" y="3457580"/>
            <a:ext cx="987638" cy="5913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914" y="4301381"/>
            <a:ext cx="987638" cy="591363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35" idx="3"/>
          </p:cNvCxnSpPr>
          <p:nvPr/>
        </p:nvCxnSpPr>
        <p:spPr>
          <a:xfrm flipV="1">
            <a:off x="8434316" y="3896172"/>
            <a:ext cx="887105" cy="60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434316" y="4765676"/>
            <a:ext cx="887105" cy="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434316" y="3109561"/>
            <a:ext cx="887105" cy="120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8082886" y="3076243"/>
            <a:ext cx="715750" cy="67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4" idx="3"/>
          </p:cNvCxnSpPr>
          <p:nvPr/>
        </p:nvCxnSpPr>
        <p:spPr>
          <a:xfrm flipV="1">
            <a:off x="8082886" y="3669124"/>
            <a:ext cx="704945" cy="80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3"/>
          </p:cNvCxnSpPr>
          <p:nvPr/>
        </p:nvCxnSpPr>
        <p:spPr>
          <a:xfrm>
            <a:off x="8082886" y="3749152"/>
            <a:ext cx="632586" cy="55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19381942">
            <a:off x="3085335" y="3896327"/>
            <a:ext cx="84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2006022">
            <a:off x="3179673" y="2614966"/>
            <a:ext cx="119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Key-value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394" y="5661416"/>
            <a:ext cx="1333691" cy="71229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 rot="10800000" flipV="1">
            <a:off x="5422185" y="6345732"/>
            <a:ext cx="122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Developer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868" y="-69639"/>
            <a:ext cx="825164" cy="109595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977870" y="865549"/>
            <a:ext cx="1151954" cy="37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67" idx="0"/>
          </p:cNvCxnSpPr>
          <p:nvPr/>
        </p:nvCxnSpPr>
        <p:spPr>
          <a:xfrm flipH="1" flipV="1">
            <a:off x="4891314" y="4126507"/>
            <a:ext cx="1090926" cy="153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033826" y="3457580"/>
            <a:ext cx="2043912" cy="3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4" idx="0"/>
            <a:endCxn id="33" idx="2"/>
          </p:cNvCxnSpPr>
          <p:nvPr/>
        </p:nvCxnSpPr>
        <p:spPr>
          <a:xfrm flipV="1">
            <a:off x="7591566" y="3212396"/>
            <a:ext cx="0" cy="29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4" idx="2"/>
          </p:cNvCxnSpPr>
          <p:nvPr/>
        </p:nvCxnSpPr>
        <p:spPr>
          <a:xfrm>
            <a:off x="7591566" y="3986725"/>
            <a:ext cx="8957" cy="20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1" idx="1"/>
          </p:cNvCxnSpPr>
          <p:nvPr/>
        </p:nvCxnSpPr>
        <p:spPr>
          <a:xfrm flipH="1">
            <a:off x="8082886" y="1052068"/>
            <a:ext cx="894984" cy="188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54087"/>
      </p:ext>
    </p:extLst>
  </p:cSld>
  <p:clrMapOvr>
    <a:masterClrMapping/>
  </p:clrMapOvr>
  <p:transition spd="slow">
    <p:cover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08100" y="1155701"/>
            <a:ext cx="10005893" cy="4355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46220" y="1788629"/>
            <a:ext cx="3875965" cy="341576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766782" y="3098041"/>
            <a:ext cx="1351129" cy="1009934"/>
          </a:xfrm>
          <a:prstGeom prst="roundRect">
            <a:avLst>
              <a:gd name="adj" fmla="val 12613"/>
            </a:avLst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API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0821" y="1004232"/>
            <a:ext cx="3057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Cluster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7585" y="2000669"/>
            <a:ext cx="3895682" cy="2991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3702" y="1768989"/>
            <a:ext cx="3057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Control Plane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00245" y="1991983"/>
            <a:ext cx="1453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Worker Node</a:t>
            </a:r>
            <a:endParaRPr lang="en-US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2012663" y="2347185"/>
            <a:ext cx="1228299" cy="5906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err="1">
                <a:solidFill>
                  <a:schemeClr val="tx1"/>
                </a:solidFill>
              </a:rPr>
              <a:t>etcd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19869" y="3126987"/>
            <a:ext cx="1221093" cy="76918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Controller</a:t>
            </a:r>
            <a:r>
              <a:rPr lang="en-IN" sz="2000" dirty="0">
                <a:solidFill>
                  <a:schemeClr val="tx1"/>
                </a:solidFill>
              </a:rPr>
              <a:t> manager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19869" y="4148917"/>
            <a:ext cx="1221093" cy="6005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Scheduler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14" idx="3"/>
          </p:cNvCxnSpPr>
          <p:nvPr/>
        </p:nvCxnSpPr>
        <p:spPr>
          <a:xfrm flipH="1" flipV="1">
            <a:off x="3240962" y="2642487"/>
            <a:ext cx="682007" cy="43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</p:cNvCxnSpPr>
          <p:nvPr/>
        </p:nvCxnSpPr>
        <p:spPr>
          <a:xfrm flipV="1">
            <a:off x="3240962" y="3986725"/>
            <a:ext cx="600884" cy="46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40962" y="3511579"/>
            <a:ext cx="525820" cy="1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100245" y="2642487"/>
            <a:ext cx="982641" cy="56990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Kube</a:t>
            </a:r>
            <a:r>
              <a:rPr lang="en-IN" dirty="0">
                <a:solidFill>
                  <a:schemeClr val="tx1"/>
                </a:solidFill>
              </a:rPr>
              <a:t>-proxy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100245" y="3511579"/>
            <a:ext cx="982641" cy="47514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Kublet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100245" y="4148917"/>
            <a:ext cx="1334071" cy="69603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Container </a:t>
            </a:r>
          </a:p>
          <a:p>
            <a:pPr algn="ctr"/>
            <a:r>
              <a:rPr lang="en-IN" dirty="0">
                <a:solidFill>
                  <a:schemeClr val="tx2"/>
                </a:solidFill>
              </a:rPr>
              <a:t>Engine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Round Diagonal Corner Rectangle 35"/>
          <p:cNvSpPr/>
          <p:nvPr/>
        </p:nvSpPr>
        <p:spPr>
          <a:xfrm>
            <a:off x="8798636" y="2563186"/>
            <a:ext cx="1510423" cy="72851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2"/>
                </a:solidFill>
              </a:rPr>
              <a:t>POD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>
            <a:off x="8798636" y="3397997"/>
            <a:ext cx="1510423" cy="72851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2"/>
                </a:solidFill>
              </a:rPr>
              <a:t>POD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328" y="4214827"/>
            <a:ext cx="1642731" cy="749873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321421" y="2652833"/>
            <a:ext cx="923878" cy="5699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2"/>
                </a:solidFill>
              </a:rPr>
              <a:t>container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421" y="3457580"/>
            <a:ext cx="987638" cy="5913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914" y="4301381"/>
            <a:ext cx="987638" cy="591363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35" idx="3"/>
          </p:cNvCxnSpPr>
          <p:nvPr/>
        </p:nvCxnSpPr>
        <p:spPr>
          <a:xfrm flipV="1">
            <a:off x="8434316" y="3896172"/>
            <a:ext cx="887105" cy="60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434316" y="4765676"/>
            <a:ext cx="887105" cy="2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434316" y="3109561"/>
            <a:ext cx="887105" cy="120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8082886" y="3076243"/>
            <a:ext cx="715750" cy="67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4" idx="3"/>
          </p:cNvCxnSpPr>
          <p:nvPr/>
        </p:nvCxnSpPr>
        <p:spPr>
          <a:xfrm flipV="1">
            <a:off x="8082886" y="3669124"/>
            <a:ext cx="704945" cy="80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3"/>
          </p:cNvCxnSpPr>
          <p:nvPr/>
        </p:nvCxnSpPr>
        <p:spPr>
          <a:xfrm>
            <a:off x="8082886" y="3749152"/>
            <a:ext cx="632586" cy="55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19381942">
            <a:off x="3055811" y="3839728"/>
            <a:ext cx="84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 rot="2006022">
            <a:off x="3209888" y="2597448"/>
            <a:ext cx="119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Key-value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394" y="5661416"/>
            <a:ext cx="1333691" cy="71229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 rot="10800000" flipV="1">
            <a:off x="5422185" y="6345732"/>
            <a:ext cx="122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Developer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868" y="-69639"/>
            <a:ext cx="825164" cy="109595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977870" y="865549"/>
            <a:ext cx="1151954" cy="37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67" idx="0"/>
          </p:cNvCxnSpPr>
          <p:nvPr/>
        </p:nvCxnSpPr>
        <p:spPr>
          <a:xfrm flipH="1" flipV="1">
            <a:off x="4891314" y="4126507"/>
            <a:ext cx="1090926" cy="153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033826" y="3457580"/>
            <a:ext cx="2043912" cy="30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4" idx="0"/>
            <a:endCxn id="33" idx="2"/>
          </p:cNvCxnSpPr>
          <p:nvPr/>
        </p:nvCxnSpPr>
        <p:spPr>
          <a:xfrm flipV="1">
            <a:off x="7591566" y="3212396"/>
            <a:ext cx="0" cy="29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4" idx="2"/>
          </p:cNvCxnSpPr>
          <p:nvPr/>
        </p:nvCxnSpPr>
        <p:spPr>
          <a:xfrm>
            <a:off x="7591566" y="3986725"/>
            <a:ext cx="8957" cy="20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1" idx="1"/>
          </p:cNvCxnSpPr>
          <p:nvPr/>
        </p:nvCxnSpPr>
        <p:spPr>
          <a:xfrm flipH="1">
            <a:off x="8082886" y="1052068"/>
            <a:ext cx="894984" cy="188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8936" y="5802521"/>
            <a:ext cx="2164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err="1"/>
              <a:t>Kubectl</a:t>
            </a:r>
            <a:r>
              <a:rPr lang="en-IN" sz="2800" dirty="0"/>
              <a:t>(CLI)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9914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7" grpId="0"/>
      <p:bldP spid="10" grpId="0"/>
      <p:bldP spid="11" grpId="0"/>
      <p:bldP spid="14" grpId="0" animBg="1"/>
      <p:bldP spid="15" grpId="0" animBg="1"/>
      <p:bldP spid="16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3" grpId="0" animBg="1"/>
      <p:bldP spid="65" grpId="0"/>
      <p:bldP spid="66" grpId="0"/>
      <p:bldP spid="68" grpId="0"/>
      <p:bldP spid="7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KUBERNETS ARCHITECHURE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62" y="2561073"/>
            <a:ext cx="8862646" cy="3638802"/>
          </a:xfrm>
        </p:spPr>
      </p:pic>
    </p:spTree>
    <p:extLst>
      <p:ext uri="{BB962C8B-B14F-4D97-AF65-F5344CB8AC3E}">
        <p14:creationId xmlns:p14="http://schemas.microsoft.com/office/powerpoint/2010/main" val="196575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TERMS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control plane has four primary components used to control communications, manage nodes and keep track of the state of a Kubernetes cluster.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Kube-apiserver</a:t>
            </a:r>
            <a:r>
              <a:rPr lang="en-US" dirty="0"/>
              <a:t>. As its name suggests, the kube-apiserver exposes the Kubernetes API.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etcd</a:t>
            </a:r>
            <a:r>
              <a:rPr lang="en-US" dirty="0"/>
              <a:t>. A key-value store where all data relating to the Kubernetes cluster is stored.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Kube-scheduler</a:t>
            </a:r>
            <a:r>
              <a:rPr lang="en-US" dirty="0"/>
              <a:t>. Watches for new Kubernetes Pods with no assigned nodes and assigns them to a node for execution based on resources, policies, and ‘affinity’ specifications.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Kube-controller-manager</a:t>
            </a:r>
            <a:r>
              <a:rPr lang="en-US" dirty="0"/>
              <a:t>. All controller functions of the control plane are compiled into a single binary: kube-controller-manager.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09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Benefits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Automated Scheduling</a:t>
            </a:r>
          </a:p>
          <a:p>
            <a:r>
              <a:rPr lang="en-US" sz="3600" b="1" dirty="0"/>
              <a:t>Self Healing Capabilities</a:t>
            </a:r>
          </a:p>
          <a:p>
            <a:r>
              <a:rPr lang="en-US" sz="3600" b="1" dirty="0"/>
              <a:t>Automated rollouts &amp; rollback</a:t>
            </a:r>
          </a:p>
          <a:p>
            <a:r>
              <a:rPr lang="en-US" sz="3600" b="1" dirty="0"/>
              <a:t>Horizontal Scaling &amp; Load Balancing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63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ubernetes Featues - Kubernetes Tutorial - Edure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t="245" r="79537" b="-2885"/>
          <a:stretch/>
        </p:blipFill>
        <p:spPr bwMode="auto">
          <a:xfrm>
            <a:off x="3200400" y="587829"/>
            <a:ext cx="5878286" cy="580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8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ubernetes Featues - Kubernetes Tutorial - Edure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5" r="52734"/>
          <a:stretch/>
        </p:blipFill>
        <p:spPr bwMode="auto">
          <a:xfrm>
            <a:off x="2841173" y="699634"/>
            <a:ext cx="6645728" cy="56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7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2929" r="25859"/>
          <a:stretch/>
        </p:blipFill>
        <p:spPr>
          <a:xfrm>
            <a:off x="3151414" y="567554"/>
            <a:ext cx="6172200" cy="57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9086"/>
          <a:stretch/>
        </p:blipFill>
        <p:spPr>
          <a:xfrm>
            <a:off x="2677887" y="600212"/>
            <a:ext cx="7037613" cy="56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AGENDA </a:t>
            </a:r>
            <a:br>
              <a:rPr lang="en-IN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71306"/>
          </a:xfrm>
        </p:spPr>
        <p:txBody>
          <a:bodyPr>
            <a:normAutofit/>
          </a:bodyPr>
          <a:lstStyle/>
          <a:p>
            <a:r>
              <a:rPr lang="en-IN" dirty="0"/>
              <a:t>What we study previous ?  Minikube &amp; it’s architecture</a:t>
            </a:r>
          </a:p>
          <a:p>
            <a:r>
              <a:rPr lang="en-IN" dirty="0"/>
              <a:t>Steps for Installation</a:t>
            </a:r>
          </a:p>
          <a:p>
            <a:r>
              <a:rPr lang="en-IN" dirty="0"/>
              <a:t>Commands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8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PROS &amp; CONS OF VIRTUAL MACHINE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68216" y="2567354"/>
            <a:ext cx="10823330" cy="3308514"/>
          </a:xfrm>
        </p:spPr>
        <p:txBody>
          <a:bodyPr/>
          <a:lstStyle/>
          <a:p>
            <a:r>
              <a:rPr lang="en-IN" dirty="0"/>
              <a:t>WE CAN RUN MULTIPLE APPLICATION</a:t>
            </a:r>
          </a:p>
          <a:p>
            <a:pPr marL="0" indent="0">
              <a:buNone/>
            </a:pPr>
            <a:r>
              <a:rPr lang="en-IN" dirty="0"/>
              <a:t>    ON VIRTUAL MACHINE SO IT CAN </a:t>
            </a:r>
          </a:p>
          <a:p>
            <a:pPr marL="0" indent="0">
              <a:buNone/>
            </a:pPr>
            <a:r>
              <a:rPr lang="en-IN" dirty="0"/>
              <a:t>    EASILY SOLVE PROBLEM OF </a:t>
            </a:r>
          </a:p>
          <a:p>
            <a:pPr marL="0" indent="0">
              <a:buNone/>
            </a:pPr>
            <a:r>
              <a:rPr lang="en-IN" b="1" dirty="0"/>
              <a:t>    “ONE SERVER MANY SERVICES”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93" y="2631153"/>
            <a:ext cx="4510454" cy="35156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154213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1083" b="11083"/>
          <a:stretch/>
        </p:blipFill>
        <p:spPr>
          <a:xfrm>
            <a:off x="844308" y="1479173"/>
            <a:ext cx="10508190" cy="4482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A22F7-7E49-47E2-968A-FAC258C46813}"/>
              </a:ext>
            </a:extLst>
          </p:cNvPr>
          <p:cNvSpPr txBox="1"/>
          <p:nvPr/>
        </p:nvSpPr>
        <p:spPr>
          <a:xfrm>
            <a:off x="1138518" y="735106"/>
            <a:ext cx="977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will you need ?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3557304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3645" b="3645"/>
          <a:stretch/>
        </p:blipFill>
        <p:spPr>
          <a:xfrm>
            <a:off x="841905" y="1918448"/>
            <a:ext cx="10508190" cy="3971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A22F7-7E49-47E2-968A-FAC258C46813}"/>
              </a:ext>
            </a:extLst>
          </p:cNvPr>
          <p:cNvSpPr txBox="1"/>
          <p:nvPr/>
        </p:nvSpPr>
        <p:spPr>
          <a:xfrm>
            <a:off x="1138518" y="675800"/>
            <a:ext cx="9771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We already see how to install docker .</a:t>
            </a:r>
          </a:p>
          <a:p>
            <a:r>
              <a:rPr lang="en-US" sz="3200" dirty="0"/>
              <a:t>https://docs.docker.com/desktop/install/windows-install/</a:t>
            </a:r>
          </a:p>
          <a:p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8009926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0A22F7-7E49-47E2-968A-FAC258C46813}"/>
              </a:ext>
            </a:extLst>
          </p:cNvPr>
          <p:cNvSpPr txBox="1"/>
          <p:nvPr/>
        </p:nvSpPr>
        <p:spPr>
          <a:xfrm>
            <a:off x="1138518" y="675800"/>
            <a:ext cx="977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Command for docker install </a:t>
            </a: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284A8-FF85-4836-AD90-44A5E8BE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5" y="1499326"/>
            <a:ext cx="9771529" cy="455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537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install Minikube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Website direct link : </a:t>
            </a:r>
            <a:r>
              <a:rPr lang="en-US" dirty="0"/>
              <a:t> </a:t>
            </a:r>
            <a:r>
              <a:rPr lang="en-US" b="1" dirty="0"/>
              <a:t>https://minikube.sigs.k8s.io/docs/start/ 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2FAEB-3858-4F71-9D1C-0AC515D2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06" y="3151094"/>
            <a:ext cx="8489576" cy="2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103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way from command line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04531"/>
            <a:ext cx="9601196" cy="382593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Download and run using PowerShell, use this command:</a:t>
            </a:r>
          </a:p>
          <a:p>
            <a:r>
              <a:rPr lang="en-US" b="1" dirty="0"/>
              <a:t>Step 1 : Install from </a:t>
            </a:r>
            <a:r>
              <a:rPr lang="en-US" b="1" dirty="0" err="1"/>
              <a:t>github</a:t>
            </a:r>
            <a:r>
              <a:rPr lang="en-US" b="1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New-Item –Path   'c:\' -Name '</a:t>
            </a:r>
            <a:r>
              <a:rPr lang="en-US" dirty="0" err="1"/>
              <a:t>minikube</a:t>
            </a:r>
            <a:r>
              <a:rPr lang="en-US" dirty="0"/>
              <a:t>' -ItemType Directory -Force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Invoke-</a:t>
            </a:r>
            <a:r>
              <a:rPr lang="en-US" dirty="0" err="1"/>
              <a:t>WebRequest</a:t>
            </a:r>
            <a:r>
              <a:rPr lang="en-US" dirty="0"/>
              <a:t> –</a:t>
            </a:r>
            <a:r>
              <a:rPr lang="en-US" dirty="0" err="1"/>
              <a:t>OutFile</a:t>
            </a:r>
            <a:r>
              <a:rPr lang="en-US" dirty="0"/>
              <a:t>  'c:\</a:t>
            </a:r>
            <a:r>
              <a:rPr lang="en-US" dirty="0" err="1"/>
              <a:t>minikube</a:t>
            </a:r>
            <a:r>
              <a:rPr lang="en-US" dirty="0"/>
              <a:t>\minikube.exe' -Uri 'https://github.com/kubernetes/</a:t>
            </a:r>
            <a:r>
              <a:rPr lang="en-US" dirty="0" err="1"/>
              <a:t>minikube</a:t>
            </a:r>
            <a:r>
              <a:rPr lang="en-US" dirty="0"/>
              <a:t>/releases/latest/download/minikube-windows-amd64.exe' -</a:t>
            </a:r>
            <a:r>
              <a:rPr lang="en-US" dirty="0" err="1"/>
              <a:t>UseBasicParsing</a:t>
            </a:r>
            <a:endParaRPr lang="en-US" dirty="0"/>
          </a:p>
          <a:p>
            <a:r>
              <a:rPr lang="en-US" b="1" dirty="0"/>
              <a:t>Step 2: setup path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Add the minikube.exe binary to your PATH.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Make sure to run PowerShell as Administrator.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4439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509A62-5D1D-4CBC-A8A7-2C8758B2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67" y="1014176"/>
            <a:ext cx="11052885" cy="48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703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download Minikube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404531"/>
            <a:ext cx="9601196" cy="3825939"/>
          </a:xfrm>
        </p:spPr>
        <p:txBody>
          <a:bodyPr>
            <a:normAutofit fontScale="85000" lnSpcReduction="20000"/>
          </a:bodyPr>
          <a:lstStyle/>
          <a:p>
            <a:r>
              <a:rPr lang="en-US" sz="3900" b="1" dirty="0"/>
              <a:t>Use  Command :-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/>
              <a:t>   1) Minikube start</a:t>
            </a:r>
          </a:p>
          <a:p>
            <a:pPr marL="0" indent="0">
              <a:buNone/>
            </a:pPr>
            <a:r>
              <a:rPr lang="en-US" sz="3200" b="1" dirty="0"/>
              <a:t>   2) Minikube status</a:t>
            </a:r>
          </a:p>
          <a:p>
            <a:pPr marL="0" indent="0">
              <a:buNone/>
            </a:pPr>
            <a:r>
              <a:rPr lang="en-US" sz="3200" b="1" dirty="0"/>
              <a:t>   3) kubectl get all </a:t>
            </a:r>
          </a:p>
          <a:p>
            <a:pPr marL="0" indent="0">
              <a:buNone/>
            </a:pPr>
            <a:r>
              <a:rPr lang="en-US" sz="3200" b="1" dirty="0"/>
              <a:t>   </a:t>
            </a:r>
          </a:p>
          <a:p>
            <a:pPr marL="0" indent="0">
              <a:buNone/>
            </a:pPr>
            <a:r>
              <a:rPr lang="en-US" sz="3200" b="1" dirty="0"/>
              <a:t> </a:t>
            </a:r>
          </a:p>
          <a:p>
            <a:pPr marL="0" indent="0">
              <a:buNone/>
            </a:pPr>
            <a:r>
              <a:rPr lang="en-US" sz="3200" b="1" dirty="0"/>
              <a:t>  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7925902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1)Minikube start : start the Minikube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2FAEB-3858-4F71-9D1C-0AC515D24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29" b="7838"/>
          <a:stretch/>
        </p:blipFill>
        <p:spPr>
          <a:xfrm>
            <a:off x="1295401" y="2556932"/>
            <a:ext cx="9601196" cy="353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84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2)Minikube status : check the status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97819-D0DC-4EBB-8D81-0110EB8F0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2" b="33444"/>
          <a:stretch/>
        </p:blipFill>
        <p:spPr>
          <a:xfrm>
            <a:off x="1055342" y="2680447"/>
            <a:ext cx="1008131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733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8A29-CB30-4557-99DD-6F6C7C7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3)Kubectl get all : It display all the services running in our cluster.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B82A5-73AC-4C8F-9501-6F357B9DF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36D24-F8DF-416F-B8A0-B629CE94A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09"/>
          <a:stretch/>
        </p:blipFill>
        <p:spPr>
          <a:xfrm>
            <a:off x="862013" y="2556932"/>
            <a:ext cx="10756247" cy="20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988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172B9F-030A-4864-9C8F-117B052D0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C54328-0E3E-40FC-9B9C-E60E585EE030}">
  <ds:schemaRefs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33AA69-F09C-4769-984A-89F3144473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2134</Words>
  <Application>Microsoft Office PowerPoint</Application>
  <PresentationFormat>Widescreen</PresentationFormat>
  <Paragraphs>535</Paragraphs>
  <Slides>138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PowerPoint Presentation</vt:lpstr>
      <vt:lpstr>AGENDA 1 </vt:lpstr>
      <vt:lpstr>ARCHITECHURE &amp; IT’s TYPES</vt:lpstr>
      <vt:lpstr>Monolith</vt:lpstr>
      <vt:lpstr>Example of Monolithic Architecture</vt:lpstr>
      <vt:lpstr>Advantages of a Monolithic Architecture</vt:lpstr>
      <vt:lpstr>Limitations of a Monolithic Architecture</vt:lpstr>
      <vt:lpstr>VIRTUAL MACHINE</vt:lpstr>
      <vt:lpstr>PROS &amp; CONS OF VIRTUAL MACHINE</vt:lpstr>
      <vt:lpstr>CONS OF VIRTUAL MACHINE</vt:lpstr>
      <vt:lpstr>CONTAINERS – MICRO SERVISE SYSTEM</vt:lpstr>
      <vt:lpstr>Problem with NETFLIX</vt:lpstr>
      <vt:lpstr>AGENDA  </vt:lpstr>
      <vt:lpstr>DUAL BOOT VS VIRTUAL MACHINE </vt:lpstr>
      <vt:lpstr>CONTAINERIZATION</vt:lpstr>
      <vt:lpstr>Virtualization vs Containerization</vt:lpstr>
      <vt:lpstr>Feature Of container</vt:lpstr>
      <vt:lpstr>DIFFERENT VENDORS</vt:lpstr>
      <vt:lpstr>AGENDA  </vt:lpstr>
      <vt:lpstr>DOCKER VS KUBERNETS</vt:lpstr>
      <vt:lpstr>PowerPoint Presentation</vt:lpstr>
      <vt:lpstr>PowerPoint Presentation</vt:lpstr>
      <vt:lpstr>What is Docker?</vt:lpstr>
      <vt:lpstr>Architecture of Docker </vt:lpstr>
      <vt:lpstr>Architecture of Docker </vt:lpstr>
      <vt:lpstr>History of Kubernetes</vt:lpstr>
      <vt:lpstr>AGENDA  </vt:lpstr>
      <vt:lpstr>PowerPoint Presentation</vt:lpstr>
      <vt:lpstr>SHARE CITY GO SITE</vt:lpstr>
      <vt:lpstr>What Are The Issue That Friends Face ?</vt:lpstr>
      <vt:lpstr>We can solve this issue by Containerization</vt:lpstr>
      <vt:lpstr>PowerPoint Presentation</vt:lpstr>
      <vt:lpstr>Docker Demo</vt:lpstr>
      <vt:lpstr>PowerPoint Presentation</vt:lpstr>
      <vt:lpstr>Important keywords related to Docker: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 of Docker Commands</vt:lpstr>
      <vt:lpstr>Docker Image Command</vt:lpstr>
      <vt:lpstr>How the Docker-file Actually looks?</vt:lpstr>
      <vt:lpstr>Custom image build command</vt:lpstr>
      <vt:lpstr>Image list command</vt:lpstr>
      <vt:lpstr>How to remove Image?</vt:lpstr>
      <vt:lpstr>Docker Container Command</vt:lpstr>
      <vt:lpstr>Create a container</vt:lpstr>
      <vt:lpstr>Run a command in new container</vt:lpstr>
      <vt:lpstr>Rename an existing container</vt:lpstr>
      <vt:lpstr>Remove all stopped Containers</vt:lpstr>
      <vt:lpstr>Create a new image from a container’s files change</vt:lpstr>
      <vt:lpstr>Remove Container</vt:lpstr>
      <vt:lpstr>Container stop command</vt:lpstr>
      <vt:lpstr>Restart container</vt:lpstr>
      <vt:lpstr>Kill a running container</vt:lpstr>
      <vt:lpstr>Attach local standard input and output</vt:lpstr>
      <vt:lpstr>Block Container</vt:lpstr>
      <vt:lpstr>Docker Share Command</vt:lpstr>
      <vt:lpstr>Pull an image from a registry</vt:lpstr>
      <vt:lpstr>Need to login before push</vt:lpstr>
      <vt:lpstr>Push an image to a registry</vt:lpstr>
      <vt:lpstr>Push an image to a registry</vt:lpstr>
      <vt:lpstr>Push an image to a registry </vt:lpstr>
      <vt:lpstr>Run a Command in a running container</vt:lpstr>
      <vt:lpstr>Get information of Docker tool</vt:lpstr>
      <vt:lpstr>Display History of Image</vt:lpstr>
      <vt:lpstr>AGENDA  </vt:lpstr>
      <vt:lpstr>What is Kubernetes?</vt:lpstr>
      <vt:lpstr>Architecture of Kubernetes</vt:lpstr>
      <vt:lpstr>KUBERNETS ARCHITECHURE</vt:lpstr>
      <vt:lpstr>PowerPoint Presentation</vt:lpstr>
      <vt:lpstr>PowerPoint Presentation</vt:lpstr>
      <vt:lpstr>KUBERNETS ARCHITECHURE</vt:lpstr>
      <vt:lpstr>IMPORTANT TERMS</vt:lpstr>
      <vt:lpstr>Kubernetes Benefits </vt:lpstr>
      <vt:lpstr>PowerPoint Presentation</vt:lpstr>
      <vt:lpstr>PowerPoint Presentation</vt:lpstr>
      <vt:lpstr>PowerPoint Presentation</vt:lpstr>
      <vt:lpstr>PowerPoint Presentation</vt:lpstr>
      <vt:lpstr>AGENDA  </vt:lpstr>
      <vt:lpstr>PowerPoint Presentation</vt:lpstr>
      <vt:lpstr>PowerPoint Presentation</vt:lpstr>
      <vt:lpstr>PowerPoint Presentation</vt:lpstr>
      <vt:lpstr>Now let’s install Minikube </vt:lpstr>
      <vt:lpstr>Second way from command line</vt:lpstr>
      <vt:lpstr>PowerPoint Presentation</vt:lpstr>
      <vt:lpstr>After download Minikube </vt:lpstr>
      <vt:lpstr>1)Minikube start : start the Minikube </vt:lpstr>
      <vt:lpstr>2)Minikube status : check the status </vt:lpstr>
      <vt:lpstr>3)Kubectl get all : It display all the services running in our cluster.</vt:lpstr>
      <vt:lpstr>1)Let’s download Kubectl</vt:lpstr>
      <vt:lpstr>PowerPoint Presentation</vt:lpstr>
      <vt:lpstr>PowerPoint Presentation</vt:lpstr>
      <vt:lpstr>Kubernetes commands</vt:lpstr>
      <vt:lpstr>1) Cluster Management </vt:lpstr>
      <vt:lpstr>1) Cluster Management </vt:lpstr>
      <vt:lpstr>1) Cluster Management </vt:lpstr>
      <vt:lpstr>2) Daemonsets  </vt:lpstr>
      <vt:lpstr>2) Daemonsets  </vt:lpstr>
      <vt:lpstr>2) Daemonsets  </vt:lpstr>
      <vt:lpstr>2) Daemonsets  </vt:lpstr>
      <vt:lpstr>3)Deployment : A Kubernetes Deployment tells Kubernetes how to create or modify instances of the pods that hold a containerized application.  </vt:lpstr>
      <vt:lpstr>3) Deployments  </vt:lpstr>
      <vt:lpstr>3) Deployments  </vt:lpstr>
      <vt:lpstr>AGENDA </vt:lpstr>
      <vt:lpstr>STEPS </vt:lpstr>
      <vt:lpstr>PowerPoint Presentation</vt:lpstr>
      <vt:lpstr>What we want to deploy ? We can deploy html web site to the Minikube dashboard  and docker.  </vt:lpstr>
      <vt:lpstr>Start cluster</vt:lpstr>
      <vt:lpstr>File we want for a deployment </vt:lpstr>
      <vt:lpstr>Webapp.py file for  a connect to the server</vt:lpstr>
      <vt:lpstr>Check webapp.py file is working or not</vt:lpstr>
      <vt:lpstr>STEPS </vt:lpstr>
      <vt:lpstr>PowerPoint Presentation</vt:lpstr>
      <vt:lpstr>Use command docker build to create a docker file</vt:lpstr>
      <vt:lpstr>Create pod Using Json/Yaml file </vt:lpstr>
      <vt:lpstr>Check our pod is created or not using command </vt:lpstr>
      <vt:lpstr>STEPS </vt:lpstr>
      <vt:lpstr>Login into docker site </vt:lpstr>
      <vt:lpstr>Push  image into docker site </vt:lpstr>
      <vt:lpstr> Push docker image on docker site </vt:lpstr>
      <vt:lpstr> Push docker image on docker site </vt:lpstr>
      <vt:lpstr> Pull docker image from other account pc </vt:lpstr>
      <vt:lpstr>STEPS </vt:lpstr>
      <vt:lpstr>Deployment on  localhost Minikube</vt:lpstr>
      <vt:lpstr> 2)kubectl – gets deploy http-server –o yaml 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2023-01-22T17:25:06Z</dcterms:created>
  <dcterms:modified xsi:type="dcterms:W3CDTF">2023-04-17T06:47:26Z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